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4">
  <p:sldMasterIdLst>
    <p:sldMasterId id="2147484377" r:id="rId1"/>
  </p:sldMasterIdLst>
  <p:notesMasterIdLst>
    <p:notesMasterId r:id="rId24"/>
  </p:notesMasterIdLst>
  <p:sldIdLst>
    <p:sldId id="1586" r:id="rId2"/>
    <p:sldId id="1614" r:id="rId3"/>
    <p:sldId id="1615" r:id="rId4"/>
    <p:sldId id="1682" r:id="rId5"/>
    <p:sldId id="1678" r:id="rId6"/>
    <p:sldId id="1658" r:id="rId7"/>
    <p:sldId id="1681" r:id="rId8"/>
    <p:sldId id="1680" r:id="rId9"/>
    <p:sldId id="1659" r:id="rId10"/>
    <p:sldId id="1671" r:id="rId11"/>
    <p:sldId id="1672" r:id="rId12"/>
    <p:sldId id="1675" r:id="rId13"/>
    <p:sldId id="1676" r:id="rId14"/>
    <p:sldId id="1677" r:id="rId15"/>
    <p:sldId id="1674" r:id="rId16"/>
    <p:sldId id="1645" r:id="rId17"/>
    <p:sldId id="1646" r:id="rId18"/>
    <p:sldId id="1649" r:id="rId19"/>
    <p:sldId id="1588" r:id="rId20"/>
    <p:sldId id="1669" r:id="rId21"/>
    <p:sldId id="1679" r:id="rId22"/>
    <p:sldId id="1620" r:id="rId23"/>
  </p:sldIdLst>
  <p:sldSz cx="12192000" cy="6858000"/>
  <p:notesSz cx="6858000" cy="9144000"/>
  <p:custDataLst>
    <p:tags r:id="rId2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12" userDrawn="1">
          <p15:clr>
            <a:srgbClr val="A4A3A4"/>
          </p15:clr>
        </p15:guide>
        <p15:guide id="7" orient="horz" pos="3928" userDrawn="1">
          <p15:clr>
            <a:srgbClr val="A4A3A4"/>
          </p15:clr>
        </p15:guide>
        <p15:guide id="8" orient="horz" pos="383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3A81BA"/>
    <a:srgbClr val="0000FF"/>
    <a:srgbClr val="0033CC"/>
    <a:srgbClr val="FF9900"/>
    <a:srgbClr val="3333CC"/>
    <a:srgbClr val="740274"/>
    <a:srgbClr val="000099"/>
    <a:srgbClr val="FFCC99"/>
    <a:srgbClr val="FFDC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50" autoAdjust="0"/>
    <p:restoredTop sz="89070" autoAdjust="0"/>
  </p:normalViewPr>
  <p:slideViewPr>
    <p:cSldViewPr>
      <p:cViewPr varScale="1">
        <p:scale>
          <a:sx n="139" d="100"/>
          <a:sy n="139" d="100"/>
        </p:scale>
        <p:origin x="816" y="176"/>
      </p:cViewPr>
      <p:guideLst>
        <p:guide orient="horz" pos="2288"/>
        <p:guide pos="3840"/>
        <p:guide pos="416"/>
        <p:guide pos="7256"/>
        <p:guide orient="horz" pos="648"/>
        <p:guide orient="horz" pos="712"/>
        <p:guide orient="horz" pos="3928"/>
        <p:guide orient="horz"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2820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5D3C16C-E118-4BA6-B3E9-151F50F3D021}" type="datetimeFigureOut">
              <a:rPr lang="zh-CN" altLang="en-US"/>
              <a:pPr>
                <a:defRPr/>
              </a:pPr>
              <a:t>2024/12/7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B9E14E3-4C72-4633-B587-4A3CFA785E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2641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6AF002-A66A-4336-953A-EB1621D0537A}" type="slidenum">
              <a:rPr lang="en-US" altLang="zh-CN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02066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6AF002-A66A-4336-953A-EB1621D0537A}" type="slidenum">
              <a:rPr lang="en-US" altLang="zh-CN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Transformer</a:t>
            </a:r>
            <a:r>
              <a:rPr lang="zh-CN" alt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是一种基于注意力机制的序列模型，最初由</a:t>
            </a:r>
            <a:r>
              <a:rPr lang="en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Google</a:t>
            </a:r>
            <a:r>
              <a:rPr lang="zh-CN" alt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的研究团队提出并应用于机器翻译任务。与传统的循环神经网络（</a:t>
            </a:r>
            <a:r>
              <a:rPr lang="en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RNN</a:t>
            </a:r>
            <a:r>
              <a:rPr lang="zh-CN" altLang="e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）</a:t>
            </a:r>
            <a:r>
              <a:rPr lang="zh-CN" alt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和卷积神经网络（</a:t>
            </a:r>
            <a:r>
              <a:rPr lang="en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CNN</a:t>
            </a:r>
            <a:r>
              <a:rPr lang="zh-CN" altLang="e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）</a:t>
            </a:r>
            <a:r>
              <a:rPr lang="zh-CN" alt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不同，</a:t>
            </a:r>
            <a:r>
              <a:rPr lang="en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Transformer</a:t>
            </a:r>
            <a:r>
              <a:rPr lang="zh-CN" alt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仅使用自注意力机制（</a:t>
            </a:r>
            <a:r>
              <a:rPr lang="en" altLang="zh-C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self-attention</a:t>
            </a:r>
            <a:r>
              <a:rPr lang="zh-CN" altLang="en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）</a:t>
            </a:r>
            <a:r>
              <a:rPr lang="zh-CN" altLang="en-US" b="0" i="0" dirty="0">
                <a:solidFill>
                  <a:srgbClr val="222222"/>
                </a:solidFill>
                <a:effectLst/>
                <a:latin typeface="arial" panose="020B0604020202020204" pitchFamily="34" charset="0"/>
              </a:rPr>
              <a:t>来处理输入序列和输出序列，因此可以并行计算，极大地提高了计算效率。</a:t>
            </a:r>
            <a:endParaRPr lang="zh-CN" altLang="zh-CN" dirty="0"/>
          </a:p>
          <a:p>
            <a:pPr eaLnBrk="1" hangingPunct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4022584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6AF002-A66A-4336-953A-EB1621D0537A}" type="slidenum">
              <a:rPr lang="en-US" altLang="zh-CN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020660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pPr>
                <a:defRPr/>
              </a:pPr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6AF002-A66A-4336-953A-EB1621D0537A}" type="slidenum">
              <a:rPr lang="en-US" altLang="zh-CN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02066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E3519-AA41-4C8F-81B1-98F81BDCD14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899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71133" y="5343872"/>
            <a:ext cx="85344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en-US" altLang="ko-KR" noProof="0"/>
          </a:p>
        </p:txBody>
      </p:sp>
      <p:sp>
        <p:nvSpPr>
          <p:cNvPr id="13335" name="Rectangle 23"/>
          <p:cNvSpPr>
            <a:spLocks noGrp="1" noChangeArrowheads="1"/>
          </p:cNvSpPr>
          <p:nvPr>
            <p:ph type="dt" sz="quarter" idx="2"/>
          </p:nvPr>
        </p:nvSpPr>
        <p:spPr>
          <a:xfrm>
            <a:off x="609600" y="6553200"/>
            <a:ext cx="2844800" cy="152400"/>
          </a:xfrm>
        </p:spPr>
        <p:txBody>
          <a:bodyPr/>
          <a:lstStyle>
            <a:lvl1pPr algn="l">
              <a:defRPr>
                <a:latin typeface="Times New Roman" pitchFamily="18" charset="0"/>
              </a:defRPr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36" name="Rectangle 2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553200"/>
            <a:ext cx="3860800" cy="152400"/>
          </a:xfrm>
          <a:prstGeom prst="rect">
            <a:avLst/>
          </a:prstGeom>
        </p:spPr>
        <p:txBody>
          <a:bodyPr/>
          <a:lstStyle>
            <a:lvl1pPr>
              <a:defRPr sz="1000" b="0">
                <a:latin typeface="Times New Roman" pitchFamily="18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5157178"/>
            <a:ext cx="12192000" cy="1700823"/>
            <a:chOff x="0" y="4341181"/>
            <a:chExt cx="12192002" cy="250316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540"/>
            <a:stretch/>
          </p:blipFill>
          <p:spPr>
            <a:xfrm>
              <a:off x="1" y="4598633"/>
              <a:ext cx="12192000" cy="22457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矩形 7"/>
            <p:cNvSpPr/>
            <p:nvPr/>
          </p:nvSpPr>
          <p:spPr>
            <a:xfrm>
              <a:off x="0" y="5051394"/>
              <a:ext cx="12192001" cy="559304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" y="4341181"/>
              <a:ext cx="12192001" cy="710213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7732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031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07451" y="260350"/>
            <a:ext cx="2789767" cy="60642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31800" y="260350"/>
            <a:ext cx="8172451" cy="60642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968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1" y="260350"/>
            <a:ext cx="9215967" cy="609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4417" y="1268413"/>
            <a:ext cx="10972800" cy="5056187"/>
          </a:xfrm>
        </p:spPr>
        <p:txBody>
          <a:bodyPr/>
          <a:lstStyle/>
          <a:p>
            <a:r>
              <a:rPr lang="zh-CN" altLang="en-US"/>
              <a:t>单击图标添加表格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03684" y="6453188"/>
            <a:ext cx="3352800" cy="30480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9935633" y="63023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595284" y="6477000"/>
            <a:ext cx="2844800" cy="304800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05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1" y="260350"/>
            <a:ext cx="9215967" cy="609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624417" y="1268413"/>
            <a:ext cx="10972800" cy="5056187"/>
          </a:xfrm>
        </p:spPr>
        <p:txBody>
          <a:bodyPr/>
          <a:lstStyle/>
          <a:p>
            <a:r>
              <a:rPr lang="zh-CN" altLang="en-US"/>
              <a:t>单击图标添加图表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03684" y="6453188"/>
            <a:ext cx="3352800" cy="30480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9935633" y="63023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595284" y="6477000"/>
            <a:ext cx="2844800" cy="304800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865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2016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801" name="Subtitle 9800"/>
          <p:cNvSpPr>
            <a:spLocks noGrp="1"/>
          </p:cNvSpPr>
          <p:nvPr>
            <p:ph type="subTitle" idx="1" hasCustomPrompt="1"/>
          </p:nvPr>
        </p:nvSpPr>
        <p:spPr>
          <a:xfrm>
            <a:off x="669924" y="5857875"/>
            <a:ext cx="10850564" cy="558799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Title 9801"/>
          <p:cNvSpPr>
            <a:spLocks noGrp="1"/>
          </p:cNvSpPr>
          <p:nvPr>
            <p:ph type="ctrTitle" hasCustomPrompt="1"/>
          </p:nvPr>
        </p:nvSpPr>
        <p:spPr>
          <a:xfrm>
            <a:off x="669925" y="1130300"/>
            <a:ext cx="5415185" cy="2508343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669925" y="4556998"/>
            <a:ext cx="541518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4853269"/>
            <a:ext cx="541518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2863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327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095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7" y="1268413"/>
            <a:ext cx="5384800" cy="5056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12417" y="1268413"/>
            <a:ext cx="5384800" cy="5056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273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040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275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966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947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685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45" t="72770" b="1"/>
          <a:stretch/>
        </p:blipFill>
        <p:spPr>
          <a:xfrm>
            <a:off x="6432715" y="14554"/>
            <a:ext cx="5711957" cy="96617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2324" name="Freeform 36"/>
          <p:cNvSpPr>
            <a:spLocks/>
          </p:cNvSpPr>
          <p:nvPr/>
        </p:nvSpPr>
        <p:spPr bwMode="gray">
          <a:xfrm flipV="1">
            <a:off x="9552518" y="582614"/>
            <a:ext cx="2643716" cy="376237"/>
          </a:xfrm>
          <a:custGeom>
            <a:avLst/>
            <a:gdLst>
              <a:gd name="T0" fmla="*/ 2 w 1724"/>
              <a:gd name="T1" fmla="*/ 89 h 496"/>
              <a:gd name="T2" fmla="*/ 182 w 1724"/>
              <a:gd name="T3" fmla="*/ 216 h 496"/>
              <a:gd name="T4" fmla="*/ 182 w 1724"/>
              <a:gd name="T5" fmla="*/ 386 h 496"/>
              <a:gd name="T6" fmla="*/ 267 w 1724"/>
              <a:gd name="T7" fmla="*/ 496 h 496"/>
              <a:gd name="T8" fmla="*/ 1724 w 1724"/>
              <a:gd name="T9" fmla="*/ 493 h 496"/>
              <a:gd name="T10" fmla="*/ 1724 w 1724"/>
              <a:gd name="T11" fmla="*/ 0 h 496"/>
              <a:gd name="T12" fmla="*/ 0 w 1724"/>
              <a:gd name="T13" fmla="*/ 0 h 496"/>
              <a:gd name="T14" fmla="*/ 2 w 1724"/>
              <a:gd name="T15" fmla="*/ 89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4" h="496">
                <a:moveTo>
                  <a:pt x="2" y="89"/>
                </a:moveTo>
                <a:cubicBezTo>
                  <a:pt x="171" y="85"/>
                  <a:pt x="182" y="93"/>
                  <a:pt x="182" y="216"/>
                </a:cubicBezTo>
                <a:lnTo>
                  <a:pt x="182" y="386"/>
                </a:lnTo>
                <a:cubicBezTo>
                  <a:pt x="196" y="433"/>
                  <a:pt x="159" y="487"/>
                  <a:pt x="267" y="496"/>
                </a:cubicBezTo>
                <a:lnTo>
                  <a:pt x="1724" y="493"/>
                </a:lnTo>
                <a:lnTo>
                  <a:pt x="1724" y="0"/>
                </a:lnTo>
                <a:lnTo>
                  <a:pt x="0" y="0"/>
                </a:lnTo>
                <a:lnTo>
                  <a:pt x="2" y="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12309" name="Rectangle 21"/>
          <p:cNvSpPr>
            <a:spLocks noGrp="1" noChangeArrowheads="1"/>
          </p:cNvSpPr>
          <p:nvPr>
            <p:ph type="title"/>
          </p:nvPr>
        </p:nvSpPr>
        <p:spPr bwMode="gray">
          <a:xfrm>
            <a:off x="431801" y="260350"/>
            <a:ext cx="9215967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ko-KR"/>
          </a:p>
        </p:txBody>
      </p:sp>
      <p:sp>
        <p:nvSpPr>
          <p:cNvPr id="12310" name="Rectangle 22"/>
          <p:cNvSpPr>
            <a:spLocks noGrp="1" noChangeArrowheads="1"/>
          </p:cNvSpPr>
          <p:nvPr>
            <p:ph type="body" idx="1"/>
          </p:nvPr>
        </p:nvSpPr>
        <p:spPr bwMode="gray">
          <a:xfrm>
            <a:off x="624417" y="1268413"/>
            <a:ext cx="10972800" cy="505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ko-KR"/>
          </a:p>
        </p:txBody>
      </p:sp>
      <p:sp>
        <p:nvSpPr>
          <p:cNvPr id="12311" name="Rectangle 23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8303684" y="6453188"/>
            <a:ext cx="3352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latin typeface="+mn-lt"/>
                <a:ea typeface="굴림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595284" y="6477000"/>
            <a:ext cx="284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굴림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26" name="Rectangle 38"/>
          <p:cNvSpPr>
            <a:spLocks noChangeArrowheads="1"/>
          </p:cNvSpPr>
          <p:nvPr/>
        </p:nvSpPr>
        <p:spPr bwMode="gray">
          <a:xfrm>
            <a:off x="2117" y="912813"/>
            <a:ext cx="12189883" cy="8096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pic>
        <p:nvPicPr>
          <p:cNvPr id="11" name="Picture 4" descr="图片"/>
          <p:cNvPicPr>
            <a:picLocks noChangeAspect="1" noChangeArrowheads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7" r="74514" b="91520"/>
          <a:stretch/>
        </p:blipFill>
        <p:spPr bwMode="auto">
          <a:xfrm>
            <a:off x="10033274" y="640914"/>
            <a:ext cx="1823367" cy="41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320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8" r:id="rId1"/>
    <p:sldLayoutId id="2147484379" r:id="rId2"/>
    <p:sldLayoutId id="2147484380" r:id="rId3"/>
    <p:sldLayoutId id="2147484381" r:id="rId4"/>
    <p:sldLayoutId id="2147484382" r:id="rId5"/>
    <p:sldLayoutId id="2147484383" r:id="rId6"/>
    <p:sldLayoutId id="2147484384" r:id="rId7"/>
    <p:sldLayoutId id="2147484385" r:id="rId8"/>
    <p:sldLayoutId id="2147484386" r:id="rId9"/>
    <p:sldLayoutId id="2147484387" r:id="rId10"/>
    <p:sldLayoutId id="2147484388" r:id="rId11"/>
    <p:sldLayoutId id="2147484389" r:id="rId12"/>
    <p:sldLayoutId id="2147484390" r:id="rId13"/>
    <p:sldLayoutId id="2147484391" r:id="rId1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5000"/>
        <a:buFont typeface="Arial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bbycroft.net/llm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bbycroft.net/llm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1384" y="1597346"/>
            <a:ext cx="3898889" cy="1733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副标题 1">
            <a:extLst>
              <a:ext uri="{FF2B5EF4-FFF2-40B4-BE49-F238E27FC236}">
                <a16:creationId xmlns:a16="http://schemas.microsoft.com/office/drawing/2014/main" id="{A7A96ED3-477A-17E2-B236-2B5A7893A54C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1787597" y="4154899"/>
            <a:ext cx="5569314" cy="53340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计算机科学与技术学院    陈建海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08335C9D-93A3-053F-2BA1-117BDAF98BD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4605888" y="2133569"/>
            <a:ext cx="6419334" cy="1869547"/>
          </a:xfrm>
        </p:spPr>
        <p:txBody>
          <a:bodyPr anchor="t"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自然语言处理建模</a:t>
            </a:r>
            <a:br>
              <a:rPr lang="en-US" altLang="zh-CN" sz="4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4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Transformer</a:t>
            </a:r>
            <a:endParaRPr lang="zh-CN" altLang="en-US" sz="4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5232EF5-8FC6-B975-426A-253C3929AD4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567608" y="4840081"/>
            <a:ext cx="2996442" cy="571504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2024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日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BBE62CC-8E59-F525-4745-5A1E3ED03B7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310314" y="5143512"/>
            <a:ext cx="4714908" cy="571504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本课件仅供教学使用，未经许可不得转载</a:t>
            </a:r>
          </a:p>
        </p:txBody>
      </p:sp>
      <p:pic>
        <p:nvPicPr>
          <p:cNvPr id="6" name="Picture 2" descr="https://www.gaoguang.com/uploads/190715/20-1ZG5094312H9.jpg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191344" y="260648"/>
            <a:ext cx="2693723" cy="1056253"/>
          </a:xfrm>
          <a:prstGeom prst="rect">
            <a:avLst/>
          </a:prstGeom>
        </p:spPr>
      </p:pic>
      <p:pic>
        <p:nvPicPr>
          <p:cNvPr id="7" name="图片 6" descr="C:\Users\Planck\Desktop\包图网_952289科技科幻元素设计\5ba1c54ee7a5c(3).png5ba1c54ee7a5c(3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rcRect l="11767" r="11767"/>
          <a:stretch>
            <a:fillRect/>
          </a:stretch>
        </p:blipFill>
        <p:spPr>
          <a:xfrm>
            <a:off x="10430877" y="0"/>
            <a:ext cx="1761123" cy="1626428"/>
          </a:xfrm>
          <a:prstGeom prst="rect">
            <a:avLst/>
          </a:prstGeom>
          <a:noFill/>
          <a:effectLst>
            <a:reflection stA="25000" endA="300" endPos="20000" dist="50800" dir="5400000" sy="-100000" algn="bl" rotWithShape="0"/>
          </a:effectLst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84784500-323A-74BA-67A6-C648986EB732}"/>
              </a:ext>
            </a:extLst>
          </p:cNvPr>
          <p:cNvGrpSpPr/>
          <p:nvPr/>
        </p:nvGrpSpPr>
        <p:grpSpPr>
          <a:xfrm>
            <a:off x="9973584" y="3010618"/>
            <a:ext cx="1766018" cy="2132894"/>
            <a:chOff x="6397107" y="3459082"/>
            <a:chExt cx="1766018" cy="2132894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397107" y="3459082"/>
              <a:ext cx="1766018" cy="1755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矩形 8"/>
            <p:cNvSpPr/>
            <p:nvPr/>
          </p:nvSpPr>
          <p:spPr>
            <a:xfrm>
              <a:off x="6738942" y="5214950"/>
              <a:ext cx="1082348" cy="3770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课程二维码</a:t>
              </a:r>
              <a:endPara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14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46005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1166778" y="5072074"/>
            <a:ext cx="2500330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单个编码器层的展开</a:t>
            </a:r>
          </a:p>
        </p:txBody>
      </p:sp>
      <p:sp>
        <p:nvSpPr>
          <p:cNvPr id="8" name="矩形 7"/>
          <p:cNvSpPr/>
          <p:nvPr/>
        </p:nvSpPr>
        <p:spPr bwMode="auto">
          <a:xfrm>
            <a:off x="166646" y="1142984"/>
            <a:ext cx="4786346" cy="528641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5868" y="1142984"/>
            <a:ext cx="64674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95868" y="3714752"/>
            <a:ext cx="6910387" cy="2375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编码器</a:t>
            </a:r>
          </a:p>
        </p:txBody>
      </p:sp>
      <p:sp>
        <p:nvSpPr>
          <p:cNvPr id="12" name="矩形 11"/>
          <p:cNvSpPr/>
          <p:nvPr/>
        </p:nvSpPr>
        <p:spPr>
          <a:xfrm>
            <a:off x="7096132" y="2857496"/>
            <a:ext cx="2500330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多头自注意力运算</a:t>
            </a:r>
          </a:p>
        </p:txBody>
      </p:sp>
      <p:sp>
        <p:nvSpPr>
          <p:cNvPr id="13" name="矩形 12"/>
          <p:cNvSpPr/>
          <p:nvPr/>
        </p:nvSpPr>
        <p:spPr>
          <a:xfrm>
            <a:off x="7524760" y="6000768"/>
            <a:ext cx="1714512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跨层和归一化</a:t>
            </a:r>
          </a:p>
        </p:txBody>
      </p:sp>
      <p:sp>
        <p:nvSpPr>
          <p:cNvPr id="14" name="矩形 13"/>
          <p:cNvSpPr/>
          <p:nvPr/>
        </p:nvSpPr>
        <p:spPr>
          <a:xfrm>
            <a:off x="3381356" y="4500570"/>
            <a:ext cx="2872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X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309654" y="3143248"/>
            <a:ext cx="2872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X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381356" y="3571876"/>
            <a:ext cx="2792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Z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81356" y="2928934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I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4952992" y="1142984"/>
            <a:ext cx="7143800" cy="235745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4952992" y="3500438"/>
            <a:ext cx="7143800" cy="292895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2595538" y="3071810"/>
            <a:ext cx="1643074" cy="128588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85860"/>
            <a:ext cx="46005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矩形 17"/>
          <p:cNvSpPr/>
          <p:nvPr/>
        </p:nvSpPr>
        <p:spPr>
          <a:xfrm>
            <a:off x="1166778" y="5072074"/>
            <a:ext cx="2500330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单个编码器层的展开</a:t>
            </a:r>
          </a:p>
        </p:txBody>
      </p:sp>
      <p:sp>
        <p:nvSpPr>
          <p:cNvPr id="19" name="矩形 18"/>
          <p:cNvSpPr/>
          <p:nvPr/>
        </p:nvSpPr>
        <p:spPr bwMode="auto">
          <a:xfrm>
            <a:off x="166646" y="1142984"/>
            <a:ext cx="4786346" cy="528641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编码器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-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逐位置前馈网络</a:t>
            </a:r>
          </a:p>
        </p:txBody>
      </p:sp>
      <p:sp>
        <p:nvSpPr>
          <p:cNvPr id="21" name="矩形 20"/>
          <p:cNvSpPr/>
          <p:nvPr/>
        </p:nvSpPr>
        <p:spPr>
          <a:xfrm>
            <a:off x="3524232" y="2928934"/>
            <a:ext cx="2279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I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24232" y="1571612"/>
            <a:ext cx="2872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E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453058" y="3643314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/>
              <a:t>逐位置前馈网络：是一个两层的前馈神经网络，每个位置的词向量都独立地经过这个网络进行变换，而不是通常的将多维输入向量平铺展开成一维的向量。在上图中展示的是采用两个</a:t>
            </a:r>
            <a:r>
              <a:rPr lang="zh-CN" altLang="en-US" b="1" dirty="0"/>
              <a:t>一维卷积网络</a:t>
            </a:r>
          </a:p>
        </p:txBody>
      </p:sp>
      <p:sp>
        <p:nvSpPr>
          <p:cNvPr id="24" name="矩形 23"/>
          <p:cNvSpPr/>
          <p:nvPr/>
        </p:nvSpPr>
        <p:spPr>
          <a:xfrm>
            <a:off x="5524496" y="4929198"/>
            <a:ext cx="57150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一维卷积网络：</a:t>
            </a:r>
            <a:r>
              <a:rPr lang="en-US" altLang="zh-CN" b="1" dirty="0" err="1">
                <a:solidFill>
                  <a:srgbClr val="FF0000"/>
                </a:solidFill>
              </a:rPr>
              <a:t>kernel_size</a:t>
            </a:r>
            <a:r>
              <a:rPr lang="en-US" altLang="zh-CN" b="1" dirty="0">
                <a:solidFill>
                  <a:srgbClr val="FF0000"/>
                </a:solidFill>
              </a:rPr>
              <a:t>=1 </a:t>
            </a:r>
          </a:p>
          <a:p>
            <a:endParaRPr lang="en-US" dirty="0"/>
          </a:p>
          <a:p>
            <a:r>
              <a:rPr lang="en-US" dirty="0"/>
              <a:t>import </a:t>
            </a:r>
            <a:r>
              <a:rPr lang="en-US" dirty="0" err="1"/>
              <a:t>torch.nn</a:t>
            </a:r>
            <a:r>
              <a:rPr lang="en-US" dirty="0"/>
              <a:t> as </a:t>
            </a:r>
            <a:r>
              <a:rPr lang="en-US" dirty="0" err="1"/>
              <a:t>nn</a:t>
            </a:r>
            <a:endParaRPr lang="en-US" dirty="0"/>
          </a:p>
          <a:p>
            <a:r>
              <a:rPr lang="en-US" dirty="0"/>
              <a:t>nn.Conv1d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4952992" y="1142984"/>
            <a:ext cx="7072362" cy="528641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0182" y="1214422"/>
            <a:ext cx="6429420" cy="232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矩形 12"/>
          <p:cNvSpPr/>
          <p:nvPr/>
        </p:nvSpPr>
        <p:spPr bwMode="auto">
          <a:xfrm>
            <a:off x="2595538" y="2428868"/>
            <a:ext cx="1643074" cy="57150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6" name="标题 1">
            <a:extLst>
              <a:ext uri="{FF2B5EF4-FFF2-40B4-BE49-F238E27FC236}">
                <a16:creationId xmlns:a16="http://schemas.microsoft.com/office/drawing/2014/main" id="{FC4A68E3-F7B2-D7DD-FD0D-FF20F1A07D6F}"/>
              </a:ext>
            </a:extLst>
          </p:cNvPr>
          <p:cNvSpPr txBox="1">
            <a:spLocks/>
          </p:cNvSpPr>
          <p:nvPr/>
        </p:nvSpPr>
        <p:spPr bwMode="gray">
          <a:xfrm>
            <a:off x="952464" y="2643182"/>
            <a:ext cx="10363200" cy="1220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解码器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1172678"/>
            <a:ext cx="6715172" cy="4685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309523" y="214290"/>
            <a:ext cx="4071966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解码器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-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数据预处理</a:t>
            </a:r>
          </a:p>
        </p:txBody>
      </p:sp>
      <p:sp>
        <p:nvSpPr>
          <p:cNvPr id="24" name="矩形 23"/>
          <p:cNvSpPr/>
          <p:nvPr/>
        </p:nvSpPr>
        <p:spPr>
          <a:xfrm>
            <a:off x="1881158" y="5857892"/>
            <a:ext cx="2500330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单个解码器层的展开</a:t>
            </a:r>
          </a:p>
        </p:txBody>
      </p:sp>
      <p:sp>
        <p:nvSpPr>
          <p:cNvPr id="25" name="矩形 24"/>
          <p:cNvSpPr/>
          <p:nvPr/>
        </p:nvSpPr>
        <p:spPr bwMode="auto">
          <a:xfrm>
            <a:off x="166646" y="1142984"/>
            <a:ext cx="6715172" cy="528641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239008" y="1357298"/>
            <a:ext cx="495299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关于解码器的输入：</a:t>
            </a:r>
            <a:endParaRPr lang="en-US" altLang="zh-CN" dirty="0"/>
          </a:p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）编码器的输入</a:t>
            </a:r>
            <a:r>
              <a:rPr lang="en-US" altLang="zh-CN" dirty="0"/>
              <a:t>+</a:t>
            </a:r>
            <a:r>
              <a:rPr lang="zh-CN" altLang="en-US" dirty="0"/>
              <a:t>解码器的输出</a:t>
            </a:r>
            <a:endParaRPr lang="en-US" altLang="zh-CN" dirty="0"/>
          </a:p>
          <a:p>
            <a:r>
              <a:rPr lang="zh-CN" altLang="en-US" dirty="0"/>
              <a:t>比如：白日依山尽</a:t>
            </a:r>
            <a:r>
              <a:rPr lang="en-US" altLang="zh-CN" dirty="0">
                <a:sym typeface="Wingdings" pitchFamily="2" charset="2"/>
              </a:rPr>
              <a:t></a:t>
            </a:r>
            <a:r>
              <a:rPr lang="zh-CN" altLang="en-US" dirty="0">
                <a:sym typeface="Wingdings" pitchFamily="2" charset="2"/>
              </a:rPr>
              <a:t>黄河入海流</a:t>
            </a:r>
            <a:endParaRPr lang="en-US" altLang="zh-CN" dirty="0">
              <a:sym typeface="Wingdings" pitchFamily="2" charset="2"/>
            </a:endParaRPr>
          </a:p>
          <a:p>
            <a:r>
              <a:rPr lang="zh-CN" altLang="en-US" dirty="0">
                <a:sym typeface="Wingdings" pitchFamily="2" charset="2"/>
              </a:rPr>
              <a:t>输入</a:t>
            </a:r>
            <a:r>
              <a:rPr lang="en-US" altLang="zh-CN" dirty="0">
                <a:sym typeface="Wingdings" pitchFamily="2" charset="2"/>
              </a:rPr>
              <a:t>=</a:t>
            </a:r>
            <a:r>
              <a:rPr lang="zh-CN" altLang="en-US" dirty="0"/>
              <a:t>白日依山尽</a:t>
            </a:r>
            <a:endParaRPr lang="en-US" altLang="zh-CN" dirty="0"/>
          </a:p>
          <a:p>
            <a:r>
              <a:rPr lang="zh-CN" altLang="en-US" dirty="0"/>
              <a:t>输出</a:t>
            </a:r>
            <a:r>
              <a:rPr lang="en-US" altLang="zh-CN" dirty="0"/>
              <a:t>=</a:t>
            </a:r>
            <a:r>
              <a:rPr lang="zh-CN" altLang="en-US" dirty="0">
                <a:sym typeface="Wingdings" pitchFamily="2" charset="2"/>
              </a:rPr>
              <a:t>黄河入海流</a:t>
            </a:r>
            <a:endParaRPr lang="en-US" altLang="zh-CN" dirty="0">
              <a:sym typeface="Wingdings" pitchFamily="2" charset="2"/>
            </a:endParaRPr>
          </a:p>
          <a:p>
            <a:r>
              <a:rPr lang="zh-CN" altLang="en-US" dirty="0"/>
              <a:t>编码器的输入</a:t>
            </a:r>
            <a:r>
              <a:rPr lang="en-US" altLang="zh-CN" dirty="0"/>
              <a:t>=</a:t>
            </a:r>
            <a:r>
              <a:rPr lang="zh-CN" altLang="en-US" dirty="0"/>
              <a:t>白日依山尽</a:t>
            </a:r>
            <a:r>
              <a:rPr lang="zh-CN" altLang="en-US" dirty="0">
                <a:sym typeface="Wingdings" pitchFamily="2" charset="2"/>
              </a:rPr>
              <a:t>黄河入海流</a:t>
            </a:r>
            <a:endParaRPr lang="en-US" altLang="zh-CN" dirty="0">
              <a:sym typeface="Wingdings" pitchFamily="2" charset="2"/>
            </a:endParaRPr>
          </a:p>
          <a:p>
            <a:endParaRPr lang="en-US" altLang="zh-CN" dirty="0">
              <a:sym typeface="Wingdings" pitchFamily="2" charset="2"/>
            </a:endParaRPr>
          </a:p>
          <a:p>
            <a:r>
              <a:rPr lang="zh-CN" altLang="en-US" dirty="0">
                <a:sym typeface="Wingdings" pitchFamily="2" charset="2"/>
              </a:rPr>
              <a:t>（</a:t>
            </a:r>
            <a:r>
              <a:rPr lang="en-US" altLang="zh-CN" dirty="0">
                <a:sym typeface="Wingdings" pitchFamily="2" charset="2"/>
              </a:rPr>
              <a:t>2</a:t>
            </a:r>
            <a:r>
              <a:rPr lang="zh-CN" altLang="en-US" dirty="0">
                <a:sym typeface="Wingdings" pitchFamily="2" charset="2"/>
              </a:rPr>
              <a:t>）填充掩码</a:t>
            </a:r>
            <a:endParaRPr lang="en-US" altLang="zh-CN" dirty="0">
              <a:sym typeface="Wingdings" pitchFamily="2" charset="2"/>
            </a:endParaRPr>
          </a:p>
          <a:p>
            <a:r>
              <a:rPr lang="zh-CN" altLang="en-US" dirty="0">
                <a:sym typeface="Wingdings" pitchFamily="2" charset="2"/>
              </a:rPr>
              <a:t>输出采用自回归算法，为防止看到未来数据，所以需要增加一个掩码操作，把当前位置之后的数据掩盖掉，解码器边生成边向右移动，直到出现终止条件，比如：</a:t>
            </a:r>
            <a:endParaRPr lang="en-US" altLang="zh-CN" dirty="0">
              <a:sym typeface="Wingdings" pitchFamily="2" charset="2"/>
            </a:endParaRPr>
          </a:p>
          <a:p>
            <a:endParaRPr lang="zh-CN" altLang="en-US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81884" y="4786322"/>
            <a:ext cx="4176717" cy="1412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矩形 34"/>
          <p:cNvSpPr/>
          <p:nvPr/>
        </p:nvSpPr>
        <p:spPr bwMode="auto">
          <a:xfrm>
            <a:off x="6881818" y="1142984"/>
            <a:ext cx="5143536" cy="528641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81620" y="1285860"/>
            <a:ext cx="1376364" cy="2072518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214422"/>
            <a:ext cx="4429125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309523" y="214290"/>
            <a:ext cx="4071966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解码器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-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微调大模型</a:t>
            </a: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38810" y="3857628"/>
            <a:ext cx="575181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1666844" y="5929330"/>
            <a:ext cx="2500330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单个解码器层的展开</a:t>
            </a:r>
          </a:p>
        </p:txBody>
      </p:sp>
      <p:sp>
        <p:nvSpPr>
          <p:cNvPr id="8" name="矩形 7"/>
          <p:cNvSpPr/>
          <p:nvPr/>
        </p:nvSpPr>
        <p:spPr bwMode="auto">
          <a:xfrm>
            <a:off x="166646" y="1142984"/>
            <a:ext cx="5000660" cy="528641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81686" y="1285860"/>
            <a:ext cx="5476879" cy="1781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矩形 10"/>
          <p:cNvSpPr/>
          <p:nvPr/>
        </p:nvSpPr>
        <p:spPr bwMode="auto">
          <a:xfrm>
            <a:off x="5167306" y="1142984"/>
            <a:ext cx="6715172" cy="235745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5167306" y="3500438"/>
            <a:ext cx="6715172" cy="292895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FC4A68E3-F7B2-D7DD-FD0D-FF20F1A07D6F}"/>
              </a:ext>
            </a:extLst>
          </p:cNvPr>
          <p:cNvSpPr txBox="1">
            <a:spLocks/>
          </p:cNvSpPr>
          <p:nvPr/>
        </p:nvSpPr>
        <p:spPr bwMode="gray">
          <a:xfrm>
            <a:off x="2238348" y="2357430"/>
            <a:ext cx="7929618" cy="1220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多头注意力机制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自注意力机制</a:t>
            </a: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770" y="1000108"/>
            <a:ext cx="795268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3836" y="4191000"/>
            <a:ext cx="73152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82280" y="1214422"/>
            <a:ext cx="8858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矩形 17"/>
          <p:cNvSpPr/>
          <p:nvPr/>
        </p:nvSpPr>
        <p:spPr>
          <a:xfrm>
            <a:off x="8596330" y="1428736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）线性变换</a:t>
            </a:r>
          </a:p>
        </p:txBody>
      </p:sp>
      <p:sp>
        <p:nvSpPr>
          <p:cNvPr id="19" name="矩形 18"/>
          <p:cNvSpPr/>
          <p:nvPr/>
        </p:nvSpPr>
        <p:spPr>
          <a:xfrm>
            <a:off x="8596330" y="2428868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）计算注意力分数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739338" y="2857496"/>
            <a:ext cx="1000132" cy="362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矩形 22"/>
          <p:cNvSpPr/>
          <p:nvPr/>
        </p:nvSpPr>
        <p:spPr>
          <a:xfrm>
            <a:off x="8810644" y="3143248"/>
            <a:ext cx="30909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i="1" dirty="0"/>
              <a:t>score</a:t>
            </a:r>
            <a:r>
              <a:rPr lang="zh-CN" altLang="en-US" sz="1600" dirty="0"/>
              <a:t>是表示</a:t>
            </a:r>
            <a:r>
              <a:rPr lang="en-US" sz="1600" b="1" i="1" dirty="0"/>
              <a:t>Q</a:t>
            </a:r>
            <a:r>
              <a:rPr lang="zh-CN" altLang="en-US" sz="1600" dirty="0"/>
              <a:t>和</a:t>
            </a:r>
            <a:r>
              <a:rPr lang="en-US" sz="1600" b="1" i="1" dirty="0"/>
              <a:t>K</a:t>
            </a:r>
            <a:r>
              <a:rPr lang="zh-CN" altLang="en-US" sz="1600" dirty="0"/>
              <a:t>之间的相似度</a:t>
            </a:r>
          </a:p>
        </p:txBody>
      </p:sp>
      <p:sp>
        <p:nvSpPr>
          <p:cNvPr id="26" name="矩形 25"/>
          <p:cNvSpPr/>
          <p:nvPr/>
        </p:nvSpPr>
        <p:spPr>
          <a:xfrm>
            <a:off x="8667768" y="3714752"/>
            <a:ext cx="2621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）归一化注意力分数</a:t>
            </a: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196427" y="4071942"/>
            <a:ext cx="254317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矩形 27"/>
          <p:cNvSpPr/>
          <p:nvPr/>
        </p:nvSpPr>
        <p:spPr>
          <a:xfrm>
            <a:off x="9239272" y="4643446"/>
            <a:ext cx="8707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D=512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8739206" y="5000636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）最终注意力分数</a:t>
            </a:r>
          </a:p>
        </p:txBody>
      </p:sp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024958" y="5429264"/>
            <a:ext cx="2738457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096132" y="1142984"/>
            <a:ext cx="1547303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多头自注意力机制</a:t>
            </a: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1071546"/>
            <a:ext cx="7153274" cy="5575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矩形 16"/>
          <p:cNvSpPr/>
          <p:nvPr/>
        </p:nvSpPr>
        <p:spPr>
          <a:xfrm>
            <a:off x="7752184" y="1340768"/>
            <a:ext cx="411870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/>
              <a:t>多头注意力即将</a:t>
            </a:r>
            <a:r>
              <a:rPr lang="en-US" altLang="zh-CN" sz="2000" b="1" i="1" dirty="0"/>
              <a:t>Q</a:t>
            </a:r>
            <a:r>
              <a:rPr lang="zh-CN" altLang="en-US" sz="2000" dirty="0"/>
              <a:t>、</a:t>
            </a:r>
            <a:r>
              <a:rPr lang="en-US" altLang="zh-CN" sz="2000" b="1" i="1" dirty="0"/>
              <a:t>K</a:t>
            </a:r>
            <a:r>
              <a:rPr lang="zh-CN" altLang="en-US" sz="2000" dirty="0"/>
              <a:t>、</a:t>
            </a:r>
            <a:r>
              <a:rPr lang="en-US" altLang="zh-CN" sz="2000" b="1" i="1" dirty="0"/>
              <a:t>V </a:t>
            </a:r>
            <a:r>
              <a:rPr lang="zh-CN" altLang="en-US" sz="2000" dirty="0"/>
              <a:t>分为</a:t>
            </a:r>
            <a:r>
              <a:rPr lang="en-US" altLang="zh-CN" sz="2000" dirty="0"/>
              <a:t>N</a:t>
            </a:r>
            <a:r>
              <a:rPr lang="zh-CN" altLang="en-US" sz="2000" dirty="0"/>
              <a:t>个头</a:t>
            </a:r>
            <a:r>
              <a:rPr lang="zh-CN" altLang="en-US" sz="2000" b="1" i="1" dirty="0"/>
              <a:t>，</a:t>
            </a:r>
            <a:r>
              <a:rPr lang="zh-CN" altLang="en-US" sz="2000" dirty="0"/>
              <a:t>每个头使用不同的权重参数进行自注意力计算，所有这些头的注意力分数会最终拼接起来，产生最终的多头注意力分数。</a:t>
            </a:r>
            <a:r>
              <a:rPr lang="en-US" altLang="zh-CN" sz="2000" dirty="0"/>
              <a:t>N</a:t>
            </a:r>
            <a:r>
              <a:rPr lang="zh-CN" altLang="en-US" sz="2000" dirty="0"/>
              <a:t>通常设为</a:t>
            </a:r>
            <a:r>
              <a:rPr lang="en-US" altLang="zh-CN" sz="2000" dirty="0"/>
              <a:t>8</a:t>
            </a:r>
            <a:r>
              <a:rPr lang="zh-CN" altLang="en-US" sz="2000" dirty="0"/>
              <a:t>。本例为表述方便，设</a:t>
            </a:r>
            <a:r>
              <a:rPr lang="en-US" altLang="zh-CN" sz="2000" dirty="0"/>
              <a:t>N=2</a:t>
            </a:r>
            <a:r>
              <a:rPr lang="zh-CN" altLang="en-US" sz="2000" dirty="0"/>
              <a:t>。</a:t>
            </a:r>
            <a:endParaRPr lang="en-US" altLang="zh-CN" sz="2000" dirty="0"/>
          </a:p>
          <a:p>
            <a:endParaRPr lang="en-US" altLang="zh-CN" sz="2000" dirty="0"/>
          </a:p>
          <a:p>
            <a:r>
              <a:rPr lang="zh-CN" altLang="en-US" sz="2000" dirty="0"/>
              <a:t>多头注意力机制是在自注意力机制的基础上扩展的</a:t>
            </a:r>
            <a:endParaRPr lang="en-US" altLang="zh-CN" sz="2000" dirty="0"/>
          </a:p>
          <a:p>
            <a:r>
              <a:rPr lang="zh-CN" altLang="en-US" sz="2000" dirty="0"/>
              <a:t>（</a:t>
            </a:r>
            <a:r>
              <a:rPr lang="en-US" altLang="zh-CN" sz="2000" dirty="0"/>
              <a:t>1</a:t>
            </a:r>
            <a:r>
              <a:rPr lang="zh-CN" altLang="en-US" sz="2000" dirty="0"/>
              <a:t>）将输入在多个子空间里捕获多种特征，每一个头关注某一个特征，如词性、成分、词义、位置、关键词</a:t>
            </a:r>
            <a:endParaRPr lang="en-US" altLang="zh-CN" sz="2000" dirty="0"/>
          </a:p>
          <a:p>
            <a:r>
              <a:rPr lang="zh-CN" altLang="en-US" sz="2000" dirty="0"/>
              <a:t>（</a:t>
            </a:r>
            <a:r>
              <a:rPr lang="en-US" altLang="zh-CN" sz="2000" dirty="0"/>
              <a:t>2</a:t>
            </a:r>
            <a:r>
              <a:rPr lang="zh-CN" altLang="en-US" sz="2000" dirty="0"/>
              <a:t>）可进行并行处理，加快训练。</a:t>
            </a:r>
          </a:p>
          <a:p>
            <a:endParaRPr lang="zh-CN" altLang="en-US" sz="20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 txBox="1">
            <a:spLocks/>
          </p:cNvSpPr>
          <p:nvPr/>
        </p:nvSpPr>
        <p:spPr>
          <a:xfrm>
            <a:off x="3575720" y="2996952"/>
            <a:ext cx="5328592" cy="115212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lvl="0" fontAlgn="auto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4800" kern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C4A68E3-F7B2-D7DD-FD0D-FF20F1A07D6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2787005"/>
            <a:ext cx="10363200" cy="1362075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sz="6600" dirty="0">
                <a:solidFill>
                  <a:srgbClr val="084D9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三种模型</a:t>
            </a:r>
          </a:p>
        </p:txBody>
      </p:sp>
    </p:spTree>
    <p:extLst>
      <p:ext uri="{BB962C8B-B14F-4D97-AF65-F5344CB8AC3E}">
        <p14:creationId xmlns:p14="http://schemas.microsoft.com/office/powerpoint/2010/main" val="6275720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BERT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3836" y="1214422"/>
            <a:ext cx="9929882" cy="1631216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/>
              <a:t>BERT</a:t>
            </a:r>
            <a:r>
              <a:rPr lang="zh-CN" altLang="en-US" sz="2000" b="1" dirty="0"/>
              <a:t>系列：</a:t>
            </a:r>
            <a:r>
              <a:rPr lang="zh-CN" altLang="en-US" sz="2000" b="1" dirty="0">
                <a:solidFill>
                  <a:srgbClr val="FF0000"/>
                </a:solidFill>
              </a:rPr>
              <a:t>仅采用编码器</a:t>
            </a:r>
            <a:r>
              <a:rPr lang="zh-CN" altLang="en-US" sz="2000" b="1" dirty="0"/>
              <a:t>结构而无解码器，</a:t>
            </a:r>
            <a:r>
              <a:rPr lang="en-US" altLang="zh-CN" sz="2000" b="1" dirty="0" err="1"/>
              <a:t>google</a:t>
            </a:r>
            <a:r>
              <a:rPr lang="en-US" altLang="zh-CN" sz="2000" b="1" dirty="0"/>
              <a:t> 2018</a:t>
            </a:r>
            <a:r>
              <a:rPr lang="zh-CN" altLang="en-US" sz="2000" b="1" dirty="0"/>
              <a:t>年提出</a:t>
            </a:r>
            <a:endParaRPr lang="en-US" altLang="zh-CN" sz="2000" b="1" dirty="0"/>
          </a:p>
          <a:p>
            <a:r>
              <a:rPr lang="en-US" altLang="zh-CN" sz="2000" b="1" dirty="0"/>
              <a:t>BERT</a:t>
            </a:r>
            <a:r>
              <a:rPr lang="zh-CN" altLang="en-US" sz="2000" b="1" dirty="0"/>
              <a:t>强项：语义的理解能力，通过注意力机制，可同时考虑单词的上下文信息</a:t>
            </a:r>
            <a:endParaRPr lang="en-US" altLang="zh-CN" sz="2000" b="1" dirty="0"/>
          </a:p>
          <a:p>
            <a:r>
              <a:rPr lang="en-US" altLang="zh-CN" sz="2000" b="1" dirty="0"/>
              <a:t>                      </a:t>
            </a:r>
            <a:r>
              <a:rPr lang="zh-CN" altLang="en-US" sz="2000" b="1" dirty="0"/>
              <a:t>多任务训练方式</a:t>
            </a:r>
            <a:endParaRPr lang="en-US" altLang="zh-CN" sz="2000" b="1" dirty="0"/>
          </a:p>
          <a:p>
            <a:r>
              <a:rPr lang="en-US" altLang="zh-CN" sz="2000" b="1" dirty="0"/>
              <a:t>BERT</a:t>
            </a:r>
            <a:r>
              <a:rPr lang="zh-CN" altLang="en-US" sz="2000" b="1" dirty="0"/>
              <a:t>弱项：自然语言生成能力。因此需要搭配其他语言模型或进行微调</a:t>
            </a:r>
            <a:endParaRPr lang="en-US" altLang="zh-CN" sz="2000" b="1" dirty="0"/>
          </a:p>
          <a:p>
            <a:r>
              <a:rPr lang="en-US" altLang="zh-CN" sz="2000" b="1" dirty="0"/>
              <a:t>BERT</a:t>
            </a:r>
            <a:r>
              <a:rPr lang="zh-CN" altLang="en-US" sz="2000" b="1" dirty="0"/>
              <a:t>应用：阅读理解、完形填空、命名实体识别、</a:t>
            </a:r>
            <a:r>
              <a:rPr lang="en-US" altLang="zh-CN" sz="2000" b="1" dirty="0"/>
              <a:t>QA</a:t>
            </a:r>
            <a:r>
              <a:rPr lang="zh-CN" altLang="en-US" sz="2000" b="1" dirty="0"/>
              <a:t>、机器翻译、情感分类等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2828945"/>
            <a:ext cx="10519375" cy="3314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5381620" y="5988626"/>
            <a:ext cx="28735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BERT</a:t>
            </a:r>
            <a:r>
              <a:rPr lang="zh-CN" altLang="en-US" dirty="0"/>
              <a:t>的一种输入编码方式</a:t>
            </a:r>
          </a:p>
        </p:txBody>
      </p:sp>
    </p:spTree>
    <p:extLst>
      <p:ext uri="{BB962C8B-B14F-4D97-AF65-F5344CB8AC3E}">
        <p14:creationId xmlns:p14="http://schemas.microsoft.com/office/powerpoint/2010/main" val="3705538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pPr>
                <a:lnSpc>
                  <a:spcPct val="150000"/>
                </a:lnSpc>
              </a:pPr>
              <a:t>2</a:t>
            </a:fld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F000776-8FE4-B2EE-BF26-1C5D79625E7E}"/>
              </a:ext>
            </a:extLst>
          </p:cNvPr>
          <p:cNvGrpSpPr/>
          <p:nvPr/>
        </p:nvGrpSpPr>
        <p:grpSpPr>
          <a:xfrm>
            <a:off x="4722645" y="1420304"/>
            <a:ext cx="6511197" cy="4186692"/>
            <a:chOff x="4722645" y="1140198"/>
            <a:chExt cx="6511197" cy="4186692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D6DA4CB-98E9-50CF-805A-BC79BC000AFE}"/>
                </a:ext>
              </a:extLst>
            </p:cNvPr>
            <p:cNvGrpSpPr/>
            <p:nvPr/>
          </p:nvGrpSpPr>
          <p:grpSpPr>
            <a:xfrm>
              <a:off x="4722645" y="1140198"/>
              <a:ext cx="6511197" cy="824456"/>
              <a:chOff x="4722645" y="1140198"/>
              <a:chExt cx="6511197" cy="824456"/>
            </a:xfrm>
          </p:grpSpPr>
          <p:sp>
            <p:nvSpPr>
              <p:cNvPr id="3" name="文本框 13"/>
              <p:cNvSpPr txBox="1"/>
              <p:nvPr/>
            </p:nvSpPr>
            <p:spPr>
              <a:xfrm>
                <a:off x="5595934" y="1140198"/>
                <a:ext cx="5637908" cy="8244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3600" b="1" dirty="0">
                    <a:solidFill>
                      <a:srgbClr val="16356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概述</a:t>
                </a:r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4722645" y="1311822"/>
                <a:ext cx="746250" cy="594406"/>
              </a:xfrm>
              <a:prstGeom prst="roundRect">
                <a:avLst/>
              </a:prstGeom>
              <a:gradFill>
                <a:gsLst>
                  <a:gs pos="100000">
                    <a:srgbClr val="0070C0"/>
                  </a:gs>
                  <a:gs pos="57000">
                    <a:srgbClr val="16356D"/>
                  </a:gs>
                </a:gsLst>
                <a:lin ang="13200000" scaled="0"/>
              </a:gradFill>
              <a:ln>
                <a:noFill/>
              </a:ln>
              <a:effectLst>
                <a:outerShdw blurRad="25400" dist="50800" dir="2700000" algn="tl" rotWithShape="0">
                  <a:schemeClr val="tx1">
                    <a:lumMod val="50000"/>
                    <a:lumOff val="50000"/>
                    <a:alpha val="5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US" altLang="zh-CN" sz="3600" b="1" i="1" dirty="0">
                    <a:effectLst>
                      <a:innerShdw blurRad="63500" dist="101600" dir="13500000">
                        <a:prstClr val="black">
                          <a:alpha val="50000"/>
                        </a:prstClr>
                      </a:inn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Microsoft YaHei" charset="-122"/>
                    <a:sym typeface="Arial" panose="020B0604020202020204" pitchFamily="34" charset="0"/>
                  </a:rPr>
                  <a:t>1</a:t>
                </a:r>
                <a:endParaRPr kumimoji="1" lang="zh-CN" altLang="en-US" sz="3600" b="1" i="1" dirty="0">
                  <a:effectLst>
                    <a:innerShdw blurRad="63500" dist="1016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Microsoft YaHei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E21C234-30A2-98AF-106C-ED14AB27EAF7}"/>
                </a:ext>
              </a:extLst>
            </p:cNvPr>
            <p:cNvGrpSpPr/>
            <p:nvPr/>
          </p:nvGrpSpPr>
          <p:grpSpPr>
            <a:xfrm>
              <a:off x="4722645" y="2005886"/>
              <a:ext cx="6511197" cy="824456"/>
              <a:chOff x="4722645" y="1692943"/>
              <a:chExt cx="6511197" cy="824456"/>
            </a:xfrm>
          </p:grpSpPr>
          <p:sp>
            <p:nvSpPr>
              <p:cNvPr id="4" name="文本框 14"/>
              <p:cNvSpPr txBox="1"/>
              <p:nvPr/>
            </p:nvSpPr>
            <p:spPr>
              <a:xfrm>
                <a:off x="5595934" y="1692943"/>
                <a:ext cx="5637908" cy="8244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3600" b="1" dirty="0">
                    <a:solidFill>
                      <a:srgbClr val="16356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编码器</a:t>
                </a:r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4722645" y="1907257"/>
                <a:ext cx="746250" cy="552203"/>
              </a:xfrm>
              <a:prstGeom prst="roundRect">
                <a:avLst/>
              </a:prstGeom>
              <a:gradFill>
                <a:gsLst>
                  <a:gs pos="100000">
                    <a:srgbClr val="0070C0"/>
                  </a:gs>
                  <a:gs pos="57000">
                    <a:srgbClr val="16356D"/>
                  </a:gs>
                </a:gsLst>
                <a:lin ang="13200000" scaled="0"/>
              </a:gradFill>
              <a:ln>
                <a:noFill/>
              </a:ln>
              <a:effectLst>
                <a:outerShdw blurRad="25400" dist="50800" dir="2700000" algn="tl" rotWithShape="0">
                  <a:schemeClr val="tx1">
                    <a:lumMod val="50000"/>
                    <a:lumOff val="50000"/>
                    <a:alpha val="5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US" altLang="zh-CN" sz="3600" b="1" i="1" dirty="0">
                    <a:effectLst>
                      <a:innerShdw blurRad="63500" dist="101600" dir="13500000">
                        <a:prstClr val="black">
                          <a:alpha val="50000"/>
                        </a:prstClr>
                      </a:inn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Microsoft YaHei" charset="-122"/>
                    <a:sym typeface="Arial" panose="020B0604020202020204" pitchFamily="34" charset="0"/>
                  </a:rPr>
                  <a:t>2</a:t>
                </a:r>
                <a:endParaRPr kumimoji="1" lang="zh-CN" altLang="en-US" sz="3600" b="1" i="1" dirty="0">
                  <a:effectLst>
                    <a:innerShdw blurRad="63500" dist="1016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Microsoft YaHei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C98AF4DF-1B8F-1B8D-C766-BD440D23AD9E}"/>
                </a:ext>
              </a:extLst>
            </p:cNvPr>
            <p:cNvGrpSpPr/>
            <p:nvPr/>
          </p:nvGrpSpPr>
          <p:grpSpPr>
            <a:xfrm>
              <a:off x="4722645" y="2863142"/>
              <a:ext cx="5588197" cy="824456"/>
              <a:chOff x="4722645" y="2178548"/>
              <a:chExt cx="5588197" cy="824456"/>
            </a:xfrm>
          </p:grpSpPr>
          <p:sp>
            <p:nvSpPr>
              <p:cNvPr id="5" name="文本框 15"/>
              <p:cNvSpPr txBox="1"/>
              <p:nvPr/>
            </p:nvSpPr>
            <p:spPr>
              <a:xfrm>
                <a:off x="5595934" y="2178548"/>
                <a:ext cx="4714908" cy="8244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3600" b="1" dirty="0">
                    <a:solidFill>
                      <a:srgbClr val="16356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解码器</a:t>
                </a:r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4722645" y="2392862"/>
                <a:ext cx="746250" cy="560764"/>
              </a:xfrm>
              <a:prstGeom prst="roundRect">
                <a:avLst/>
              </a:prstGeom>
              <a:gradFill>
                <a:gsLst>
                  <a:gs pos="100000">
                    <a:srgbClr val="0070C0"/>
                  </a:gs>
                  <a:gs pos="57000">
                    <a:srgbClr val="16356D"/>
                  </a:gs>
                </a:gsLst>
                <a:lin ang="13200000" scaled="0"/>
              </a:gradFill>
              <a:ln>
                <a:noFill/>
              </a:ln>
              <a:effectLst>
                <a:outerShdw blurRad="25400" dist="50800" dir="2700000" algn="tl" rotWithShape="0">
                  <a:schemeClr val="tx1">
                    <a:lumMod val="50000"/>
                    <a:lumOff val="50000"/>
                    <a:alpha val="5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US" altLang="zh-CN" sz="3600" b="1" i="1" dirty="0">
                    <a:effectLst>
                      <a:innerShdw blurRad="63500" dist="101600" dir="13500000">
                        <a:prstClr val="black">
                          <a:alpha val="50000"/>
                        </a:prstClr>
                      </a:inn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Microsoft YaHei" charset="-122"/>
                    <a:sym typeface="Arial" panose="020B0604020202020204" pitchFamily="34" charset="0"/>
                  </a:rPr>
                  <a:t>3</a:t>
                </a:r>
                <a:endParaRPr kumimoji="1" lang="zh-CN" altLang="en-US" sz="3600" b="1" i="1" dirty="0">
                  <a:effectLst>
                    <a:innerShdw blurRad="63500" dist="1016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Microsoft YaHei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" name="文本框 18">
              <a:extLst>
                <a:ext uri="{FF2B5EF4-FFF2-40B4-BE49-F238E27FC236}">
                  <a16:creationId xmlns:a16="http://schemas.microsoft.com/office/drawing/2014/main" id="{51C27510-2A48-8C45-A43F-346CF9065D45}"/>
                </a:ext>
              </a:extLst>
            </p:cNvPr>
            <p:cNvSpPr txBox="1"/>
            <p:nvPr/>
          </p:nvSpPr>
          <p:spPr>
            <a:xfrm>
              <a:off x="5667372" y="3753198"/>
              <a:ext cx="4714908" cy="820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3600" b="1" dirty="0">
                  <a:solidFill>
                    <a:srgbClr val="16356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注意力机制</a:t>
              </a:r>
            </a:p>
          </p:txBody>
        </p:sp>
        <p:sp>
          <p:nvSpPr>
            <p:cNvPr id="21" name="文本框 18">
              <a:extLst>
                <a:ext uri="{FF2B5EF4-FFF2-40B4-BE49-F238E27FC236}">
                  <a16:creationId xmlns:a16="http://schemas.microsoft.com/office/drawing/2014/main" id="{51C27510-2A48-8C45-A43F-346CF9065D45}"/>
                </a:ext>
              </a:extLst>
            </p:cNvPr>
            <p:cNvSpPr txBox="1"/>
            <p:nvPr/>
          </p:nvSpPr>
          <p:spPr>
            <a:xfrm>
              <a:off x="5667372" y="4506216"/>
              <a:ext cx="4714908" cy="8206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3600" b="1" dirty="0">
                  <a:solidFill>
                    <a:srgbClr val="16356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三种类型的模型</a:t>
              </a:r>
            </a:p>
          </p:txBody>
        </p:sp>
      </p:grpSp>
      <p:sp>
        <p:nvSpPr>
          <p:cNvPr id="16" name="文本框 46"/>
          <p:cNvSpPr txBox="1"/>
          <p:nvPr/>
        </p:nvSpPr>
        <p:spPr>
          <a:xfrm>
            <a:off x="1631504" y="2918867"/>
            <a:ext cx="1569660" cy="119058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5400" b="1" dirty="0">
                <a:ln w="15875">
                  <a:noFill/>
                </a:ln>
                <a:latin typeface="Arial" panose="020B0604020202020204" pitchFamily="34" charset="0"/>
                <a:ea typeface="微软雅黑" panose="020B0503020204020204" pitchFamily="34" charset="-122"/>
                <a:cs typeface="Microsoft YaHei" charset="-122"/>
                <a:sym typeface="Arial" panose="020B0604020202020204" pitchFamily="34" charset="0"/>
              </a:rPr>
              <a:t>提纲</a:t>
            </a:r>
          </a:p>
        </p:txBody>
      </p:sp>
      <p:sp>
        <p:nvSpPr>
          <p:cNvPr id="15" name="矩形 14"/>
          <p:cNvSpPr/>
          <p:nvPr/>
        </p:nvSpPr>
        <p:spPr>
          <a:xfrm>
            <a:off x="666750" y="6168073"/>
            <a:ext cx="10858500" cy="377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课程网址 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https://classroom.zju.edu.cn/coursedetail?course_id=65075&amp;tenant_code=112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圆角矩形 19">
            <a:extLst>
              <a:ext uri="{FF2B5EF4-FFF2-40B4-BE49-F238E27FC236}">
                <a16:creationId xmlns:a16="http://schemas.microsoft.com/office/drawing/2014/main" id="{CBB90330-BFDB-AA48-B031-D3671164BB36}"/>
              </a:ext>
            </a:extLst>
          </p:cNvPr>
          <p:cNvSpPr/>
          <p:nvPr/>
        </p:nvSpPr>
        <p:spPr>
          <a:xfrm>
            <a:off x="4738678" y="4214818"/>
            <a:ext cx="746250" cy="560764"/>
          </a:xfrm>
          <a:prstGeom prst="roundRect">
            <a:avLst/>
          </a:prstGeom>
          <a:gradFill>
            <a:gsLst>
              <a:gs pos="100000">
                <a:srgbClr val="0070C0"/>
              </a:gs>
              <a:gs pos="57000">
                <a:srgbClr val="16356D"/>
              </a:gs>
            </a:gsLst>
            <a:lin ang="13200000" scaled="0"/>
          </a:gradFill>
          <a:ln>
            <a:noFill/>
          </a:ln>
          <a:effectLst>
            <a:outerShdw blurRad="25400" dist="50800" dir="2700000" algn="tl" rotWithShape="0">
              <a:schemeClr val="tx1">
                <a:lumMod val="50000"/>
                <a:lumOff val="50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3600" b="1" i="1" dirty="0">
                <a:effectLst>
                  <a:innerShdw blurRad="63500" dist="1016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Microsoft YaHei" charset="-122"/>
                <a:sym typeface="Arial" panose="020B0604020202020204" pitchFamily="34" charset="0"/>
              </a:rPr>
              <a:t>4</a:t>
            </a:r>
            <a:endParaRPr kumimoji="1" lang="zh-CN" altLang="en-US" sz="3600" b="1" i="1" dirty="0">
              <a:effectLst>
                <a:innerShdw blurRad="63500" dist="1016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ea typeface="微软雅黑" panose="020B0503020204020204" pitchFamily="34" charset="-122"/>
              <a:cs typeface="Microsoft YaHei" charset="-122"/>
              <a:sym typeface="Arial" panose="020B0604020202020204" pitchFamily="34" charset="0"/>
            </a:endParaRPr>
          </a:p>
        </p:txBody>
      </p:sp>
      <p:sp>
        <p:nvSpPr>
          <p:cNvPr id="18" name="圆角矩形 17">
            <a:extLst>
              <a:ext uri="{FF2B5EF4-FFF2-40B4-BE49-F238E27FC236}">
                <a16:creationId xmlns:a16="http://schemas.microsoft.com/office/drawing/2014/main" id="{CBB90330-BFDB-AA48-B031-D3671164BB36}"/>
              </a:ext>
            </a:extLst>
          </p:cNvPr>
          <p:cNvSpPr/>
          <p:nvPr/>
        </p:nvSpPr>
        <p:spPr>
          <a:xfrm>
            <a:off x="4738678" y="5000636"/>
            <a:ext cx="746250" cy="560764"/>
          </a:xfrm>
          <a:prstGeom prst="roundRect">
            <a:avLst/>
          </a:prstGeom>
          <a:gradFill>
            <a:gsLst>
              <a:gs pos="100000">
                <a:srgbClr val="0070C0"/>
              </a:gs>
              <a:gs pos="57000">
                <a:srgbClr val="16356D"/>
              </a:gs>
            </a:gsLst>
            <a:lin ang="13200000" scaled="0"/>
          </a:gradFill>
          <a:ln>
            <a:noFill/>
          </a:ln>
          <a:effectLst>
            <a:outerShdw blurRad="25400" dist="50800" dir="2700000" algn="tl" rotWithShape="0">
              <a:schemeClr val="tx1">
                <a:lumMod val="50000"/>
                <a:lumOff val="50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3600" b="1" i="1" dirty="0">
                <a:effectLst>
                  <a:innerShdw blurRad="63500" dist="1016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Microsoft YaHei" charset="-122"/>
                <a:sym typeface="Arial" panose="020B0604020202020204" pitchFamily="34" charset="0"/>
              </a:rPr>
              <a:t>5</a:t>
            </a:r>
            <a:endParaRPr kumimoji="1" lang="zh-CN" altLang="en-US" sz="3600" b="1" i="1" dirty="0">
              <a:effectLst>
                <a:innerShdw blurRad="63500" dist="1016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ea typeface="微软雅黑" panose="020B0503020204020204" pitchFamily="34" charset="-122"/>
              <a:cs typeface="Microsoft YaHei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GPT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3836" y="1214422"/>
            <a:ext cx="9929882" cy="1323439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/>
              <a:t>GPT</a:t>
            </a:r>
            <a:r>
              <a:rPr lang="zh-CN" altLang="en-US" sz="2000" b="1" dirty="0"/>
              <a:t>系列：</a:t>
            </a:r>
            <a:r>
              <a:rPr lang="zh-CN" altLang="en-US" sz="2000" b="1" dirty="0">
                <a:solidFill>
                  <a:srgbClr val="FF0000"/>
                </a:solidFill>
              </a:rPr>
              <a:t>仅采用解码器</a:t>
            </a:r>
            <a:r>
              <a:rPr lang="zh-CN" altLang="en-US" sz="2000" b="1" dirty="0"/>
              <a:t>结构而无编码器，</a:t>
            </a:r>
            <a:r>
              <a:rPr lang="en-US" altLang="zh-CN" sz="2000" b="1" dirty="0" err="1"/>
              <a:t>OpenAI</a:t>
            </a:r>
            <a:r>
              <a:rPr lang="en-US" altLang="zh-CN" sz="2000" b="1" dirty="0"/>
              <a:t>  2018</a:t>
            </a:r>
            <a:r>
              <a:rPr lang="zh-CN" altLang="en-US" sz="2000" b="1" dirty="0"/>
              <a:t>年提出</a:t>
            </a:r>
            <a:endParaRPr lang="en-US" altLang="zh-CN" sz="2000" b="1" dirty="0"/>
          </a:p>
          <a:p>
            <a:r>
              <a:rPr lang="en-US" altLang="zh-CN" sz="2000" b="1" dirty="0"/>
              <a:t>GPT</a:t>
            </a:r>
            <a:r>
              <a:rPr lang="zh-CN" altLang="en-US" sz="2000" b="1" dirty="0"/>
              <a:t>强项：自然语言生成能力，通过自回归技术生成对话</a:t>
            </a:r>
            <a:endParaRPr lang="en-US" altLang="zh-CN" sz="2000" b="1" dirty="0"/>
          </a:p>
          <a:p>
            <a:r>
              <a:rPr lang="en-US" altLang="zh-CN" sz="2000" b="1" dirty="0"/>
              <a:t>GPT</a:t>
            </a:r>
            <a:r>
              <a:rPr lang="zh-CN" altLang="en-US" sz="2000" b="1" dirty="0"/>
              <a:t>弱项：语义的理解能力，因此需要搭配其他语言模型或进行微调。</a:t>
            </a:r>
            <a:endParaRPr lang="en-US" altLang="zh-CN" sz="2000" b="1" dirty="0"/>
          </a:p>
          <a:p>
            <a:r>
              <a:rPr lang="en-US" altLang="zh-CN" sz="2000" b="1" dirty="0"/>
              <a:t>BERT</a:t>
            </a:r>
            <a:r>
              <a:rPr lang="zh-CN" altLang="en-US" sz="2000" b="1" dirty="0"/>
              <a:t>应用：内容生成、问答系统、机器翻译、代码补全等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836" y="2571744"/>
            <a:ext cx="686752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8453454" y="1428736"/>
            <a:ext cx="3193503" cy="892552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800" b="1" dirty="0"/>
              <a:t>可视化网站：</a:t>
            </a:r>
            <a:endParaRPr lang="en-US" altLang="zh-CN" sz="2800" b="1" dirty="0"/>
          </a:p>
          <a:p>
            <a:r>
              <a:rPr lang="en-US" sz="2400" dirty="0">
                <a:hlinkClick r:id="rId3"/>
              </a:rPr>
              <a:t>https://bbycroft.net/llm</a:t>
            </a:r>
            <a:endParaRPr lang="en-US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81950" y="2443178"/>
            <a:ext cx="3855328" cy="312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8667768" y="5500702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自回归工作方式示意图</a:t>
            </a:r>
          </a:p>
        </p:txBody>
      </p:sp>
      <p:sp>
        <p:nvSpPr>
          <p:cNvPr id="10" name="矩形 9"/>
          <p:cNvSpPr/>
          <p:nvPr/>
        </p:nvSpPr>
        <p:spPr>
          <a:xfrm>
            <a:off x="7381884" y="6000768"/>
            <a:ext cx="46570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</a:rPr>
              <a:t>工作方式</a:t>
            </a:r>
            <a:r>
              <a:rPr lang="en-US" altLang="zh-CN" sz="1600" dirty="0">
                <a:solidFill>
                  <a:srgbClr val="FF0000"/>
                </a:solidFill>
              </a:rPr>
              <a:t>1</a:t>
            </a:r>
            <a:r>
              <a:rPr lang="zh-CN" altLang="en-US" sz="1600" dirty="0">
                <a:solidFill>
                  <a:srgbClr val="FF0000"/>
                </a:solidFill>
              </a:rPr>
              <a:t>：贪婪采样      工作方式</a:t>
            </a:r>
            <a:r>
              <a:rPr lang="en-US" altLang="zh-CN" sz="1600" dirty="0">
                <a:solidFill>
                  <a:srgbClr val="FF0000"/>
                </a:solidFill>
              </a:rPr>
              <a:t>2</a:t>
            </a:r>
            <a:r>
              <a:rPr lang="zh-CN" altLang="en-US" sz="1600" dirty="0">
                <a:solidFill>
                  <a:srgbClr val="FF0000"/>
                </a:solidFill>
              </a:rPr>
              <a:t>：多项式采样</a:t>
            </a:r>
          </a:p>
        </p:txBody>
      </p:sp>
      <p:sp>
        <p:nvSpPr>
          <p:cNvPr id="11" name="矩形 10"/>
          <p:cNvSpPr/>
          <p:nvPr/>
        </p:nvSpPr>
        <p:spPr bwMode="auto">
          <a:xfrm>
            <a:off x="238084" y="1071546"/>
            <a:ext cx="11858708" cy="1571636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38084" y="2643182"/>
            <a:ext cx="11858708" cy="378621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lvl="0">
              <a:defRPr/>
            </a:pPr>
            <a:r>
              <a:rPr lang="en-US" altLang="zh-CN" sz="28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T5</a:t>
            </a:r>
            <a:r>
              <a:rPr lang="en-US" altLang="zh-CN" sz="24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-Text-To-Text Transfer Transformer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3836" y="1214422"/>
            <a:ext cx="9929882" cy="1938992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/>
              <a:t>T5</a:t>
            </a:r>
            <a:r>
              <a:rPr lang="zh-CN" altLang="en-US" sz="2000" b="1" dirty="0"/>
              <a:t>系列：同时</a:t>
            </a:r>
            <a:r>
              <a:rPr lang="zh-CN" altLang="en-US" sz="2000" b="1" dirty="0">
                <a:solidFill>
                  <a:srgbClr val="FF0000"/>
                </a:solidFill>
              </a:rPr>
              <a:t>采用解码器和编码器</a:t>
            </a:r>
            <a:r>
              <a:rPr lang="zh-CN" altLang="en-US" sz="2000" b="1" dirty="0"/>
              <a:t>，</a:t>
            </a:r>
            <a:r>
              <a:rPr lang="en-US" altLang="zh-CN" sz="2000" b="1" dirty="0"/>
              <a:t>Google  2019</a:t>
            </a:r>
            <a:r>
              <a:rPr lang="zh-CN" altLang="en-US" sz="2000" b="1" dirty="0"/>
              <a:t>年提出</a:t>
            </a:r>
            <a:endParaRPr lang="en-US" altLang="zh-CN" sz="2000" b="1" dirty="0"/>
          </a:p>
          <a:p>
            <a:r>
              <a:rPr lang="en-US" altLang="zh-CN" sz="2000" b="1" dirty="0"/>
              <a:t>T5</a:t>
            </a:r>
            <a:r>
              <a:rPr lang="zh-CN" altLang="en-US" sz="2000" b="1" dirty="0"/>
              <a:t>强项：将</a:t>
            </a:r>
            <a:r>
              <a:rPr lang="en-US" altLang="zh-CN" sz="2000" b="1" dirty="0"/>
              <a:t>NLP</a:t>
            </a:r>
            <a:r>
              <a:rPr lang="zh-CN" altLang="en-US" sz="2000" b="1" dirty="0"/>
              <a:t>任务统一到一个框架（序列到序列）下进行训练，能力比较平衡</a:t>
            </a:r>
            <a:endParaRPr lang="en-US" altLang="zh-CN" sz="2000" b="1" dirty="0"/>
          </a:p>
          <a:p>
            <a:r>
              <a:rPr lang="en-US" altLang="zh-CN" sz="2000" b="1" dirty="0"/>
              <a:t>T5</a:t>
            </a:r>
            <a:r>
              <a:rPr lang="zh-CN" altLang="en-US" sz="2000" b="1" dirty="0"/>
              <a:t>弱项：参数规模小，模型结构复杂，计算资源需求高，特定任务表现差。</a:t>
            </a:r>
            <a:endParaRPr lang="en-US" altLang="zh-CN" sz="2000" b="1" dirty="0"/>
          </a:p>
          <a:p>
            <a:r>
              <a:rPr lang="en-US" altLang="zh-CN" sz="2000" b="1" dirty="0"/>
              <a:t>                </a:t>
            </a:r>
            <a:r>
              <a:rPr lang="en-US" altLang="zh-CN" sz="2000" b="1" dirty="0">
                <a:solidFill>
                  <a:srgbClr val="FF0000"/>
                </a:solidFill>
              </a:rPr>
              <a:t>T5-base</a:t>
            </a:r>
            <a:r>
              <a:rPr lang="zh-CN" altLang="en-US" sz="2000" b="1" dirty="0">
                <a:solidFill>
                  <a:srgbClr val="FF0000"/>
                </a:solidFill>
              </a:rPr>
              <a:t>：</a:t>
            </a:r>
            <a:r>
              <a:rPr lang="en-US" altLang="zh-CN" sz="2000" b="1" dirty="0">
                <a:solidFill>
                  <a:srgbClr val="FF0000"/>
                </a:solidFill>
              </a:rPr>
              <a:t>  6000</a:t>
            </a:r>
            <a:r>
              <a:rPr lang="zh-CN" altLang="en-US" sz="2000" b="1" dirty="0">
                <a:solidFill>
                  <a:srgbClr val="FF0000"/>
                </a:solidFill>
              </a:rPr>
              <a:t>万          </a:t>
            </a:r>
            <a:r>
              <a:rPr lang="en-US" altLang="zh-CN" sz="2000" b="1" dirty="0">
                <a:solidFill>
                  <a:srgbClr val="FF0000"/>
                </a:solidFill>
              </a:rPr>
              <a:t>T5-base</a:t>
            </a:r>
            <a:r>
              <a:rPr lang="zh-CN" altLang="en-US" sz="2000" b="1" dirty="0">
                <a:solidFill>
                  <a:srgbClr val="FF0000"/>
                </a:solidFill>
              </a:rPr>
              <a:t>：</a:t>
            </a:r>
            <a:r>
              <a:rPr lang="en-US" altLang="zh-CN" sz="2000" b="1" dirty="0">
                <a:solidFill>
                  <a:srgbClr val="FF0000"/>
                </a:solidFill>
              </a:rPr>
              <a:t> 2.2</a:t>
            </a:r>
            <a:r>
              <a:rPr lang="zh-CN" altLang="en-US" sz="2000" b="1" dirty="0">
                <a:solidFill>
                  <a:srgbClr val="FF0000"/>
                </a:solidFill>
              </a:rPr>
              <a:t>亿    </a:t>
            </a:r>
            <a:r>
              <a:rPr lang="en-US" altLang="zh-CN" sz="2000" b="1" dirty="0">
                <a:solidFill>
                  <a:srgbClr val="FF0000"/>
                </a:solidFill>
              </a:rPr>
              <a:t>T5-large</a:t>
            </a:r>
            <a:r>
              <a:rPr lang="zh-CN" altLang="en-US" sz="2000" b="1" dirty="0">
                <a:solidFill>
                  <a:srgbClr val="FF0000"/>
                </a:solidFill>
              </a:rPr>
              <a:t>：</a:t>
            </a:r>
            <a:r>
              <a:rPr lang="en-US" altLang="zh-CN" sz="2000" b="1" dirty="0">
                <a:solidFill>
                  <a:srgbClr val="FF0000"/>
                </a:solidFill>
              </a:rPr>
              <a:t>7.7</a:t>
            </a:r>
            <a:r>
              <a:rPr lang="zh-CN" altLang="en-US" sz="2000" b="1" dirty="0">
                <a:solidFill>
                  <a:srgbClr val="FF0000"/>
                </a:solidFill>
              </a:rPr>
              <a:t>亿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>
                <a:solidFill>
                  <a:srgbClr val="FF0000"/>
                </a:solidFill>
              </a:rPr>
              <a:t>                T5-3B</a:t>
            </a:r>
            <a:r>
              <a:rPr lang="zh-CN" altLang="en-US" sz="2000" b="1" dirty="0">
                <a:solidFill>
                  <a:srgbClr val="FF0000"/>
                </a:solidFill>
              </a:rPr>
              <a:t>：</a:t>
            </a:r>
            <a:r>
              <a:rPr lang="en-US" altLang="zh-CN" sz="2000" b="1" dirty="0">
                <a:solidFill>
                  <a:srgbClr val="FF0000"/>
                </a:solidFill>
              </a:rPr>
              <a:t>30</a:t>
            </a:r>
            <a:r>
              <a:rPr lang="zh-CN" altLang="en-US" sz="2000" b="1" dirty="0">
                <a:solidFill>
                  <a:srgbClr val="FF0000"/>
                </a:solidFill>
              </a:rPr>
              <a:t>亿                    </a:t>
            </a:r>
            <a:r>
              <a:rPr lang="en-US" altLang="zh-CN" sz="2000" b="1" dirty="0">
                <a:solidFill>
                  <a:srgbClr val="FF0000"/>
                </a:solidFill>
              </a:rPr>
              <a:t>T5-11B</a:t>
            </a:r>
            <a:r>
              <a:rPr lang="zh-CN" altLang="en-US" sz="2000" b="1" dirty="0">
                <a:solidFill>
                  <a:srgbClr val="FF0000"/>
                </a:solidFill>
              </a:rPr>
              <a:t>：  </a:t>
            </a:r>
            <a:r>
              <a:rPr lang="en-US" altLang="zh-CN" sz="2000" b="1" dirty="0">
                <a:solidFill>
                  <a:srgbClr val="FF0000"/>
                </a:solidFill>
              </a:rPr>
              <a:t>110</a:t>
            </a:r>
            <a:r>
              <a:rPr lang="zh-CN" altLang="en-US" sz="2000" b="1" dirty="0">
                <a:solidFill>
                  <a:srgbClr val="FF0000"/>
                </a:solidFill>
              </a:rPr>
              <a:t>亿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r>
              <a:rPr lang="en-US" altLang="zh-CN" sz="2000" b="1" dirty="0"/>
              <a:t>T5</a:t>
            </a:r>
            <a:r>
              <a:rPr lang="zh-CN" altLang="en-US" sz="2000" b="1" dirty="0"/>
              <a:t>应用：翻译、摘要、问答等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12" y="3500438"/>
            <a:ext cx="670680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523836" y="528638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摘要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66646" y="4643446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语义相似性</a:t>
            </a:r>
          </a:p>
        </p:txBody>
      </p:sp>
      <p:sp>
        <p:nvSpPr>
          <p:cNvPr id="8" name="矩形 7"/>
          <p:cNvSpPr/>
          <p:nvPr/>
        </p:nvSpPr>
        <p:spPr>
          <a:xfrm>
            <a:off x="166646" y="407194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语义可接受性</a:t>
            </a:r>
          </a:p>
        </p:txBody>
      </p:sp>
      <p:sp>
        <p:nvSpPr>
          <p:cNvPr id="9" name="矩形 8"/>
          <p:cNvSpPr/>
          <p:nvPr/>
        </p:nvSpPr>
        <p:spPr>
          <a:xfrm>
            <a:off x="380960" y="364331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翻译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9008" y="3429000"/>
            <a:ext cx="4826939" cy="2209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矩形 10"/>
          <p:cNvSpPr/>
          <p:nvPr/>
        </p:nvSpPr>
        <p:spPr>
          <a:xfrm>
            <a:off x="10882346" y="5572140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/>
              <a:t>前缀语言模式</a:t>
            </a:r>
          </a:p>
        </p:txBody>
      </p:sp>
      <p:sp>
        <p:nvSpPr>
          <p:cNvPr id="12" name="矩形 11"/>
          <p:cNvSpPr/>
          <p:nvPr/>
        </p:nvSpPr>
        <p:spPr>
          <a:xfrm>
            <a:off x="9167834" y="5572140"/>
            <a:ext cx="11079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/>
              <a:t>通用语言模式</a:t>
            </a:r>
          </a:p>
        </p:txBody>
      </p:sp>
      <p:sp>
        <p:nvSpPr>
          <p:cNvPr id="13" name="矩形 12"/>
          <p:cNvSpPr/>
          <p:nvPr/>
        </p:nvSpPr>
        <p:spPr>
          <a:xfrm>
            <a:off x="7596198" y="5572140"/>
            <a:ext cx="100540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/>
              <a:t>编</a:t>
            </a:r>
            <a:r>
              <a:rPr lang="en-US" altLang="zh-CN" sz="1200" dirty="0"/>
              <a:t>-</a:t>
            </a:r>
            <a:r>
              <a:rPr lang="zh-CN" altLang="en-US" sz="1200" dirty="0"/>
              <a:t>解码模式</a:t>
            </a:r>
          </a:p>
        </p:txBody>
      </p:sp>
      <p:sp>
        <p:nvSpPr>
          <p:cNvPr id="14" name="矩形 13"/>
          <p:cNvSpPr/>
          <p:nvPr/>
        </p:nvSpPr>
        <p:spPr bwMode="auto">
          <a:xfrm>
            <a:off x="71438" y="1071546"/>
            <a:ext cx="12025354" cy="24288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71438" y="3500438"/>
            <a:ext cx="12025354" cy="257176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092" y="1000108"/>
            <a:ext cx="8929750" cy="4307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4595284" y="6477000"/>
            <a:ext cx="2844800" cy="304800"/>
          </a:xfrm>
        </p:spPr>
        <p:txBody>
          <a:bodyPr/>
          <a:lstStyle/>
          <a:p>
            <a:fld id="{0C913308-F349-4B6D-A68A-DD1791B4A57B}" type="slidenum">
              <a:rPr lang="zh-CN" altLang="en-US" smtClean="0">
                <a:sym typeface="Arial" panose="020B0604020202020204" pitchFamily="34" charset="0"/>
              </a:rPr>
              <a:pPr/>
              <a:t>22</a:t>
            </a:fld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10" name="文本框 5">
            <a:extLst>
              <a:ext uri="{FF2B5EF4-FFF2-40B4-BE49-F238E27FC236}">
                <a16:creationId xmlns:a16="http://schemas.microsoft.com/office/drawing/2014/main" id="{91920069-2E30-DF87-BED9-4F4262B813B7}"/>
              </a:ext>
            </a:extLst>
          </p:cNvPr>
          <p:cNvSpPr txBox="1"/>
          <p:nvPr/>
        </p:nvSpPr>
        <p:spPr bwMode="auto">
          <a:xfrm>
            <a:off x="3381356" y="4357694"/>
            <a:ext cx="5167563" cy="2034596"/>
          </a:xfrm>
          <a:prstGeom prst="rect">
            <a:avLst/>
          </a:prstGeom>
          <a:noFill/>
          <a:ln w="9525" cap="flat" cmpd="sng" algn="ctr">
            <a:noFill/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18000" rIns="18000" rtlCol="0" anchor="ctr">
            <a:spAutoFit/>
          </a:bodyPr>
          <a:lstStyle/>
          <a:p>
            <a:pPr marL="0" marR="0" indent="0" algn="ctr" defTabSz="914400" eaLnBrk="0" fontAlgn="base" latinLnBrk="0" hangingPunct="0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tabLst/>
            </a:pPr>
            <a:r>
              <a:rPr kumimoji="0" lang="en-US" altLang="zh-CN" sz="96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Times New Roman" pitchFamily="18" charset="0"/>
                <a:sym typeface="Arial" panose="020B0604020202020204" pitchFamily="34" charset="0"/>
              </a:rPr>
              <a:t>THANKS</a:t>
            </a: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 txBox="1">
            <a:spLocks/>
          </p:cNvSpPr>
          <p:nvPr/>
        </p:nvSpPr>
        <p:spPr>
          <a:xfrm>
            <a:off x="3575720" y="2996952"/>
            <a:ext cx="5328592" cy="115212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lvl="0" fontAlgn="auto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4800" kern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FC4A68E3-F7B2-D7DD-FD0D-FF20F1A07D6F}"/>
              </a:ext>
            </a:extLst>
          </p:cNvPr>
          <p:cNvSpPr txBox="1">
            <a:spLocks/>
          </p:cNvSpPr>
          <p:nvPr/>
        </p:nvSpPr>
        <p:spPr bwMode="gray">
          <a:xfrm>
            <a:off x="914400" y="2787005"/>
            <a:ext cx="103632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Transformer</a:t>
            </a:r>
            <a:r>
              <a:rPr kumimoji="0" lang="zh-CN" alt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概述</a:t>
            </a:r>
          </a:p>
        </p:txBody>
      </p:sp>
    </p:spTree>
    <p:extLst>
      <p:ext uri="{BB962C8B-B14F-4D97-AF65-F5344CB8AC3E}">
        <p14:creationId xmlns:p14="http://schemas.microsoft.com/office/powerpoint/2010/main" val="627572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 txBox="1">
            <a:spLocks/>
          </p:cNvSpPr>
          <p:nvPr/>
        </p:nvSpPr>
        <p:spPr>
          <a:xfrm>
            <a:off x="3575720" y="2996952"/>
            <a:ext cx="5328592" cy="115212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lvl="0" fontAlgn="auto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4800" kern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FC4A68E3-F7B2-D7DD-FD0D-FF20F1A07D6F}"/>
              </a:ext>
            </a:extLst>
          </p:cNvPr>
          <p:cNvSpPr txBox="1">
            <a:spLocks/>
          </p:cNvSpPr>
          <p:nvPr/>
        </p:nvSpPr>
        <p:spPr bwMode="gray">
          <a:xfrm>
            <a:off x="-1896888" y="-315416"/>
            <a:ext cx="103632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Transformer</a:t>
            </a: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概述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503FD1E-F77E-9441-ADC1-462EEBA14D8A}"/>
              </a:ext>
            </a:extLst>
          </p:cNvPr>
          <p:cNvSpPr txBox="1"/>
          <p:nvPr/>
        </p:nvSpPr>
        <p:spPr bwMode="auto">
          <a:xfrm>
            <a:off x="239183" y="1257906"/>
            <a:ext cx="5856817" cy="548346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square">
            <a:noAutofit/>
          </a:bodyPr>
          <a:lstStyle/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" altLang="zh-CN" sz="2800" b="1" i="0" dirty="0">
                <a:solidFill>
                  <a:srgbClr val="222222"/>
                </a:solidFill>
                <a:effectLst/>
                <a:latin typeface="+mn-ea"/>
              </a:rPr>
              <a:t>Transformer</a:t>
            </a:r>
            <a:r>
              <a:rPr lang="zh-CN" altLang="en-US" sz="2800" b="0" i="0" dirty="0">
                <a:solidFill>
                  <a:srgbClr val="222222"/>
                </a:solidFill>
                <a:effectLst/>
                <a:latin typeface="+mn-ea"/>
              </a:rPr>
              <a:t>是一种基于</a:t>
            </a:r>
            <a:r>
              <a:rPr lang="zh-CN" altLang="en-US" sz="2800" b="1" i="0" dirty="0">
                <a:solidFill>
                  <a:srgbClr val="222222"/>
                </a:solidFill>
                <a:effectLst/>
                <a:latin typeface="+mn-ea"/>
              </a:rPr>
              <a:t>注意力机制</a:t>
            </a:r>
            <a:r>
              <a:rPr lang="zh-CN" altLang="en-US" sz="2800" b="0" i="0" dirty="0">
                <a:solidFill>
                  <a:srgbClr val="222222"/>
                </a:solidFill>
                <a:effectLst/>
                <a:latin typeface="+mn-ea"/>
              </a:rPr>
              <a:t>的序列模型</a:t>
            </a:r>
            <a:endParaRPr lang="en-US" altLang="zh-CN" sz="2800" b="0" i="0" dirty="0">
              <a:solidFill>
                <a:srgbClr val="222222"/>
              </a:solidFill>
              <a:effectLst/>
              <a:latin typeface="+mn-ea"/>
            </a:endParaRPr>
          </a:p>
          <a:p>
            <a:pPr marL="457200" indent="-457200" eaLnBrk="1" hangingPunct="1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0" i="0" dirty="0">
                <a:solidFill>
                  <a:srgbClr val="222222"/>
                </a:solidFill>
                <a:effectLst/>
                <a:latin typeface="+mn-ea"/>
              </a:rPr>
              <a:t>最初由</a:t>
            </a:r>
            <a:r>
              <a:rPr lang="en" altLang="zh-CN" sz="2800" b="1" i="0" dirty="0">
                <a:solidFill>
                  <a:srgbClr val="222222"/>
                </a:solidFill>
                <a:effectLst/>
                <a:latin typeface="+mn-ea"/>
              </a:rPr>
              <a:t>Google</a:t>
            </a:r>
            <a:r>
              <a:rPr lang="zh-CN" altLang="en-US" sz="2800" b="0" i="0" dirty="0">
                <a:solidFill>
                  <a:srgbClr val="222222"/>
                </a:solidFill>
                <a:effectLst/>
                <a:latin typeface="+mn-ea"/>
              </a:rPr>
              <a:t>的研究团队提出并应用于</a:t>
            </a:r>
            <a:r>
              <a:rPr lang="zh-CN" altLang="en-US" sz="2800" b="1" i="0" dirty="0">
                <a:solidFill>
                  <a:srgbClr val="222222"/>
                </a:solidFill>
                <a:effectLst/>
                <a:latin typeface="+mn-ea"/>
              </a:rPr>
              <a:t>机器翻译任务</a:t>
            </a:r>
            <a:endParaRPr lang="en-US" altLang="zh-CN" sz="2800" b="0" i="0" dirty="0">
              <a:solidFill>
                <a:srgbClr val="222222"/>
              </a:solidFill>
              <a:effectLst/>
              <a:latin typeface="+mn-ea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0" i="0" dirty="0">
                <a:solidFill>
                  <a:srgbClr val="222222"/>
                </a:solidFill>
                <a:effectLst/>
                <a:latin typeface="+mn-ea"/>
              </a:rPr>
              <a:t>与传统的循环神经网络（</a:t>
            </a:r>
            <a:r>
              <a:rPr lang="en" altLang="zh-CN" sz="2800" b="0" i="0" dirty="0">
                <a:solidFill>
                  <a:srgbClr val="222222"/>
                </a:solidFill>
                <a:effectLst/>
                <a:latin typeface="+mn-ea"/>
              </a:rPr>
              <a:t>RNN</a:t>
            </a:r>
            <a:r>
              <a:rPr lang="zh-CN" altLang="en" sz="2800" b="0" i="0" dirty="0">
                <a:solidFill>
                  <a:srgbClr val="222222"/>
                </a:solidFill>
                <a:effectLst/>
                <a:latin typeface="+mn-ea"/>
              </a:rPr>
              <a:t>）</a:t>
            </a:r>
            <a:r>
              <a:rPr lang="zh-CN" altLang="en-US" sz="2800" b="0" i="0" dirty="0">
                <a:solidFill>
                  <a:srgbClr val="222222"/>
                </a:solidFill>
                <a:effectLst/>
                <a:latin typeface="+mn-ea"/>
              </a:rPr>
              <a:t>和卷积神经网络（</a:t>
            </a:r>
            <a:r>
              <a:rPr lang="en" altLang="zh-CN" sz="2800" b="0" i="0" dirty="0">
                <a:solidFill>
                  <a:srgbClr val="222222"/>
                </a:solidFill>
                <a:effectLst/>
                <a:latin typeface="+mn-ea"/>
              </a:rPr>
              <a:t>CNN</a:t>
            </a:r>
            <a:r>
              <a:rPr lang="zh-CN" altLang="en" sz="2800" b="0" i="0" dirty="0">
                <a:solidFill>
                  <a:srgbClr val="222222"/>
                </a:solidFill>
                <a:effectLst/>
                <a:latin typeface="+mn-ea"/>
              </a:rPr>
              <a:t>）</a:t>
            </a:r>
            <a:r>
              <a:rPr lang="zh-CN" altLang="en-US" sz="2800" b="0" i="0" dirty="0">
                <a:solidFill>
                  <a:srgbClr val="222222"/>
                </a:solidFill>
                <a:effectLst/>
                <a:latin typeface="+mn-ea"/>
              </a:rPr>
              <a:t>不同</a:t>
            </a:r>
            <a:endParaRPr lang="en" altLang="zh-CN" sz="2800" b="1" i="0" dirty="0">
              <a:solidFill>
                <a:srgbClr val="222222"/>
              </a:solidFill>
              <a:effectLst/>
              <a:latin typeface="+mn-ea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" altLang="zh-CN" sz="2800" b="1" i="0" dirty="0">
                <a:solidFill>
                  <a:srgbClr val="222222"/>
                </a:solidFill>
                <a:effectLst/>
                <a:latin typeface="+mn-ea"/>
              </a:rPr>
              <a:t>Transformer</a:t>
            </a:r>
            <a:r>
              <a:rPr lang="zh-CN" altLang="en-US" sz="2800" b="0" i="0" dirty="0">
                <a:solidFill>
                  <a:srgbClr val="222222"/>
                </a:solidFill>
                <a:effectLst/>
                <a:latin typeface="+mn-ea"/>
              </a:rPr>
              <a:t>仅使用</a:t>
            </a:r>
            <a:r>
              <a:rPr lang="zh-CN" altLang="en-US" sz="2800" b="1" i="0" dirty="0">
                <a:solidFill>
                  <a:srgbClr val="222222"/>
                </a:solidFill>
                <a:effectLst/>
                <a:latin typeface="+mn-ea"/>
              </a:rPr>
              <a:t>自注意力机制</a:t>
            </a:r>
            <a:r>
              <a:rPr lang="zh-CN" altLang="en-US" sz="2800" b="0" i="0" dirty="0">
                <a:solidFill>
                  <a:srgbClr val="222222"/>
                </a:solidFill>
                <a:effectLst/>
                <a:latin typeface="+mn-ea"/>
              </a:rPr>
              <a:t>（</a:t>
            </a:r>
            <a:r>
              <a:rPr lang="en" altLang="zh-CN" sz="2800" b="0" i="0" dirty="0">
                <a:solidFill>
                  <a:srgbClr val="222222"/>
                </a:solidFill>
                <a:effectLst/>
                <a:latin typeface="+mn-ea"/>
              </a:rPr>
              <a:t>self-attention</a:t>
            </a:r>
            <a:r>
              <a:rPr lang="zh-CN" altLang="en" sz="2800" b="0" i="0" dirty="0">
                <a:solidFill>
                  <a:srgbClr val="222222"/>
                </a:solidFill>
                <a:effectLst/>
                <a:latin typeface="+mn-ea"/>
              </a:rPr>
              <a:t>）</a:t>
            </a:r>
            <a:r>
              <a:rPr lang="zh-CN" altLang="en-US" sz="2800" b="0" i="0" dirty="0">
                <a:solidFill>
                  <a:srgbClr val="222222"/>
                </a:solidFill>
                <a:effectLst/>
                <a:latin typeface="+mn-ea"/>
              </a:rPr>
              <a:t>来</a:t>
            </a:r>
            <a:r>
              <a:rPr lang="zh-CN" altLang="en-US" sz="2800" b="1" i="0" dirty="0">
                <a:solidFill>
                  <a:srgbClr val="222222"/>
                </a:solidFill>
                <a:effectLst/>
                <a:latin typeface="+mn-ea"/>
              </a:rPr>
              <a:t>处理输入序列和输出序列</a:t>
            </a:r>
            <a:r>
              <a:rPr lang="zh-CN" altLang="en-US" sz="2800" b="0" i="0" dirty="0">
                <a:solidFill>
                  <a:srgbClr val="222222"/>
                </a:solidFill>
                <a:effectLst/>
                <a:latin typeface="+mn-ea"/>
              </a:rPr>
              <a:t>，可以</a:t>
            </a:r>
            <a:r>
              <a:rPr lang="zh-CN" altLang="en-US" sz="2800" b="1" i="0" dirty="0">
                <a:solidFill>
                  <a:srgbClr val="222222"/>
                </a:solidFill>
                <a:effectLst/>
                <a:latin typeface="+mn-ea"/>
              </a:rPr>
              <a:t>并行计算</a:t>
            </a:r>
            <a:r>
              <a:rPr lang="zh-CN" altLang="en-US" sz="2800" b="0" i="0" dirty="0">
                <a:solidFill>
                  <a:srgbClr val="222222"/>
                </a:solidFill>
                <a:effectLst/>
                <a:latin typeface="+mn-ea"/>
              </a:rPr>
              <a:t>，极大地提高了</a:t>
            </a:r>
            <a:r>
              <a:rPr lang="zh-CN" altLang="en-US" sz="2800" b="1" i="0" dirty="0">
                <a:solidFill>
                  <a:srgbClr val="222222"/>
                </a:solidFill>
                <a:effectLst/>
                <a:latin typeface="+mn-ea"/>
              </a:rPr>
              <a:t>计算效率</a:t>
            </a:r>
            <a:endParaRPr lang="en-US" altLang="zh-CN" sz="2800" dirty="0">
              <a:solidFill>
                <a:srgbClr val="222222"/>
              </a:solidFill>
              <a:latin typeface="+mn-ea"/>
            </a:endParaRPr>
          </a:p>
          <a:p>
            <a:pPr marL="457200" indent="-4572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zh-CN" altLang="zh-CN" sz="2800" dirty="0">
              <a:latin typeface="+mn-ea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14ED3CE-6305-D04A-873C-E0C3BFFF9F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5107" y="1284424"/>
            <a:ext cx="5707710" cy="5456943"/>
          </a:xfrm>
          <a:prstGeom prst="rect">
            <a:avLst/>
          </a:prstGeom>
          <a:ln>
            <a:noFill/>
          </a:ln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29169220-81E1-5B49-85CC-5DC586B01EF6}"/>
              </a:ext>
            </a:extLst>
          </p:cNvPr>
          <p:cNvSpPr txBox="1"/>
          <p:nvPr/>
        </p:nvSpPr>
        <p:spPr bwMode="auto">
          <a:xfrm rot="16200000">
            <a:off x="8686562" y="1766965"/>
            <a:ext cx="435500" cy="1786708"/>
          </a:xfrm>
          <a:prstGeom prst="rect">
            <a:avLst/>
          </a:prstGeom>
          <a:solidFill>
            <a:srgbClr val="92D050"/>
          </a:solidFill>
          <a:ln w="9525" cap="flat" cmpd="sng" algn="ctr">
            <a:solidFill>
              <a:srgbClr val="217BB2">
                <a:shade val="95000"/>
                <a:satMod val="105000"/>
              </a:srgbClr>
            </a:solidFill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eaVert" wrap="none" lIns="18000" rIns="18000" rtlCol="0" anchor="ctr">
            <a:spAutoFit/>
          </a:bodyPr>
          <a:lstStyle/>
          <a:p>
            <a:pPr marL="0" marR="0" indent="0" algn="ctr" defTabSz="914400" eaLnBrk="0" fontAlgn="base" latinLnBrk="0" hangingPunct="0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" altLang="zh-CN" sz="2400" dirty="0"/>
              <a:t>(NIPS 2017)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96576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5592761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Transformer</a:t>
            </a:r>
            <a:r>
              <a:rPr lang="zh-CN" alt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的两个技术特点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FC4A68E3-F7B2-D7DD-FD0D-FF20F1A07D6F}"/>
              </a:ext>
            </a:extLst>
          </p:cNvPr>
          <p:cNvSpPr txBox="1">
            <a:spLocks/>
          </p:cNvSpPr>
          <p:nvPr/>
        </p:nvSpPr>
        <p:spPr bwMode="gray">
          <a:xfrm>
            <a:off x="952464" y="1785926"/>
            <a:ext cx="6215106" cy="785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用大语言模型模仿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满江红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》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084D9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3324552"/>
            <a:ext cx="7000924" cy="2314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24760" y="3181676"/>
            <a:ext cx="4381488" cy="2676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矩形 9"/>
          <p:cNvSpPr/>
          <p:nvPr/>
        </p:nvSpPr>
        <p:spPr>
          <a:xfrm>
            <a:off x="952464" y="1285860"/>
            <a:ext cx="6286544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/>
              <a:t>1</a:t>
            </a:r>
            <a:r>
              <a:rPr lang="zh-CN" altLang="en-US" sz="2000" b="1" dirty="0"/>
              <a:t>、序列到序列的编码器</a:t>
            </a:r>
            <a:r>
              <a:rPr lang="en-US" altLang="zh-CN" sz="2000" b="1" dirty="0"/>
              <a:t>-</a:t>
            </a:r>
            <a:r>
              <a:rPr lang="zh-CN" altLang="en-US" sz="2000" b="1" dirty="0"/>
              <a:t>解码器，自回归语言生成技术</a:t>
            </a:r>
          </a:p>
        </p:txBody>
      </p:sp>
      <p:sp>
        <p:nvSpPr>
          <p:cNvPr id="11" name="矩形 10"/>
          <p:cNvSpPr/>
          <p:nvPr/>
        </p:nvSpPr>
        <p:spPr>
          <a:xfrm>
            <a:off x="952464" y="2814576"/>
            <a:ext cx="4572032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/>
              <a:t>2</a:t>
            </a:r>
            <a:r>
              <a:rPr lang="zh-CN" altLang="en-US" sz="2000" b="1" dirty="0"/>
              <a:t>、注意力机制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166646" y="1142984"/>
            <a:ext cx="11930146" cy="150019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166646" y="2643182"/>
            <a:ext cx="11930146" cy="342902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95868" y="1761448"/>
            <a:ext cx="6953256" cy="3382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3878249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总体结构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2398" y="1084456"/>
            <a:ext cx="4957764" cy="4659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矩形 12"/>
          <p:cNvSpPr/>
          <p:nvPr/>
        </p:nvSpPr>
        <p:spPr>
          <a:xfrm>
            <a:off x="1381092" y="3968597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FF0000"/>
                </a:solidFill>
              </a:rPr>
              <a:t>词嵌入</a:t>
            </a:r>
          </a:p>
        </p:txBody>
      </p:sp>
      <p:sp>
        <p:nvSpPr>
          <p:cNvPr id="16" name="矩形 15"/>
          <p:cNvSpPr/>
          <p:nvPr/>
        </p:nvSpPr>
        <p:spPr>
          <a:xfrm>
            <a:off x="1381092" y="3286124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FF0000"/>
                </a:solidFill>
              </a:rPr>
              <a:t>词嵌入</a:t>
            </a:r>
          </a:p>
        </p:txBody>
      </p:sp>
      <p:sp>
        <p:nvSpPr>
          <p:cNvPr id="17" name="矩形 16"/>
          <p:cNvSpPr/>
          <p:nvPr/>
        </p:nvSpPr>
        <p:spPr>
          <a:xfrm>
            <a:off x="1381092" y="5000636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FF0000"/>
                </a:solidFill>
              </a:rPr>
              <a:t>词向量</a:t>
            </a:r>
          </a:p>
        </p:txBody>
      </p:sp>
      <p:sp>
        <p:nvSpPr>
          <p:cNvPr id="18" name="矩形 17"/>
          <p:cNvSpPr/>
          <p:nvPr/>
        </p:nvSpPr>
        <p:spPr>
          <a:xfrm>
            <a:off x="4238612" y="3968597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FF0000"/>
                </a:solidFill>
              </a:rPr>
              <a:t>词嵌入</a:t>
            </a:r>
          </a:p>
        </p:txBody>
      </p:sp>
      <p:sp>
        <p:nvSpPr>
          <p:cNvPr id="19" name="矩形 18"/>
          <p:cNvSpPr/>
          <p:nvPr/>
        </p:nvSpPr>
        <p:spPr>
          <a:xfrm>
            <a:off x="4238612" y="3286124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FF0000"/>
                </a:solidFill>
              </a:rPr>
              <a:t>词嵌入</a:t>
            </a:r>
          </a:p>
        </p:txBody>
      </p:sp>
      <p:sp>
        <p:nvSpPr>
          <p:cNvPr id="20" name="矩形 19"/>
          <p:cNvSpPr/>
          <p:nvPr/>
        </p:nvSpPr>
        <p:spPr>
          <a:xfrm>
            <a:off x="4167174" y="4968729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FF0000"/>
                </a:solidFill>
              </a:rPr>
              <a:t>词向量</a:t>
            </a:r>
          </a:p>
        </p:txBody>
      </p:sp>
      <p:sp>
        <p:nvSpPr>
          <p:cNvPr id="21" name="矩形 20"/>
          <p:cNvSpPr/>
          <p:nvPr/>
        </p:nvSpPr>
        <p:spPr>
          <a:xfrm>
            <a:off x="4238612" y="2786058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FF0000"/>
                </a:solidFill>
              </a:rPr>
              <a:t>词嵌入</a:t>
            </a:r>
          </a:p>
        </p:txBody>
      </p:sp>
      <p:sp>
        <p:nvSpPr>
          <p:cNvPr id="22" name="矩形 21"/>
          <p:cNvSpPr/>
          <p:nvPr/>
        </p:nvSpPr>
        <p:spPr>
          <a:xfrm>
            <a:off x="4095736" y="1857364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FF0000"/>
                </a:solidFill>
              </a:rPr>
              <a:t>词嵌入</a:t>
            </a:r>
          </a:p>
        </p:txBody>
      </p:sp>
      <p:sp>
        <p:nvSpPr>
          <p:cNvPr id="23" name="矩形 22"/>
          <p:cNvSpPr/>
          <p:nvPr/>
        </p:nvSpPr>
        <p:spPr>
          <a:xfrm>
            <a:off x="1452530" y="2786058"/>
            <a:ext cx="56938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rgbClr val="FF0000"/>
                </a:solidFill>
              </a:rPr>
              <a:t>词嵌入</a:t>
            </a:r>
          </a:p>
        </p:txBody>
      </p:sp>
      <p:sp>
        <p:nvSpPr>
          <p:cNvPr id="24" name="矩形 23"/>
          <p:cNvSpPr/>
          <p:nvPr/>
        </p:nvSpPr>
        <p:spPr>
          <a:xfrm>
            <a:off x="1595406" y="5786454"/>
            <a:ext cx="2714644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/>
              <a:t>Transformer</a:t>
            </a:r>
            <a:r>
              <a:rPr lang="zh-CN" altLang="en-US" sz="2000" b="1" dirty="0"/>
              <a:t>总体结构</a:t>
            </a:r>
          </a:p>
        </p:txBody>
      </p:sp>
      <p:sp>
        <p:nvSpPr>
          <p:cNvPr id="29" name="矩形 28"/>
          <p:cNvSpPr/>
          <p:nvPr/>
        </p:nvSpPr>
        <p:spPr>
          <a:xfrm>
            <a:off x="8239140" y="5786454"/>
            <a:ext cx="1928826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与</a:t>
            </a:r>
            <a:r>
              <a:rPr lang="en-US" altLang="zh-CN" sz="2000" b="1" dirty="0"/>
              <a:t>RNN</a:t>
            </a:r>
            <a:r>
              <a:rPr lang="zh-CN" altLang="en-US" sz="2000" b="1" dirty="0"/>
              <a:t>的比较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52530" y="1214422"/>
            <a:ext cx="9391682" cy="5020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80960" y="1214422"/>
            <a:ext cx="42755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LLM</a:t>
            </a:r>
            <a:r>
              <a:rPr lang="zh-CN" altLang="en-US" dirty="0"/>
              <a:t>可视化网站：</a:t>
            </a:r>
            <a:r>
              <a:rPr lang="en-US" dirty="0">
                <a:hlinkClick r:id="rId3"/>
              </a:rPr>
              <a:t>https://bbycroft.net/llm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 txBox="1">
            <a:spLocks/>
          </p:cNvSpPr>
          <p:nvPr/>
        </p:nvSpPr>
        <p:spPr>
          <a:xfrm>
            <a:off x="3575720" y="2996952"/>
            <a:ext cx="5328592" cy="115212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lvl="0" fontAlgn="auto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4800" kern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FC4A68E3-F7B2-D7DD-FD0D-FF20F1A07D6F}"/>
              </a:ext>
            </a:extLst>
          </p:cNvPr>
          <p:cNvSpPr txBox="1">
            <a:spLocks/>
          </p:cNvSpPr>
          <p:nvPr/>
        </p:nvSpPr>
        <p:spPr bwMode="gray">
          <a:xfrm>
            <a:off x="952464" y="2643182"/>
            <a:ext cx="10363200" cy="1220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编码器</a:t>
            </a:r>
          </a:p>
        </p:txBody>
      </p:sp>
    </p:spTree>
    <p:extLst>
      <p:ext uri="{BB962C8B-B14F-4D97-AF65-F5344CB8AC3E}">
        <p14:creationId xmlns:p14="http://schemas.microsoft.com/office/powerpoint/2010/main" val="6275720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编码器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——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输入向量</a:t>
            </a:r>
          </a:p>
        </p:txBody>
      </p:sp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1357298"/>
            <a:ext cx="4600575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矩形 30"/>
          <p:cNvSpPr/>
          <p:nvPr/>
        </p:nvSpPr>
        <p:spPr>
          <a:xfrm>
            <a:off x="1166778" y="5072074"/>
            <a:ext cx="2500330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单个编码器层的展开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205" y="1214422"/>
            <a:ext cx="7391795" cy="2914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矩形 31"/>
          <p:cNvSpPr/>
          <p:nvPr/>
        </p:nvSpPr>
        <p:spPr>
          <a:xfrm>
            <a:off x="7524760" y="4143380"/>
            <a:ext cx="2500330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嵌入层内部实现原理</a:t>
            </a:r>
          </a:p>
        </p:txBody>
      </p:sp>
      <p:sp>
        <p:nvSpPr>
          <p:cNvPr id="33" name="矩形 32"/>
          <p:cNvSpPr/>
          <p:nvPr/>
        </p:nvSpPr>
        <p:spPr>
          <a:xfrm>
            <a:off x="5238744" y="4786322"/>
            <a:ext cx="67151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）分词：</a:t>
            </a:r>
            <a:r>
              <a:rPr lang="en-US" altLang="zh-CN" dirty="0"/>
              <a:t>S=[</a:t>
            </a:r>
            <a:r>
              <a:rPr lang="zh-CN" altLang="en-US" dirty="0"/>
              <a:t>我</a:t>
            </a:r>
            <a:r>
              <a:rPr lang="en-US" altLang="zh-CN" dirty="0"/>
              <a:t>, </a:t>
            </a:r>
            <a:r>
              <a:rPr lang="zh-CN" altLang="en-US" dirty="0"/>
              <a:t>在</a:t>
            </a:r>
            <a:r>
              <a:rPr lang="en-US" altLang="zh-CN" dirty="0"/>
              <a:t>, </a:t>
            </a:r>
            <a:r>
              <a:rPr lang="zh-CN" altLang="en-US" dirty="0"/>
              <a:t>学</a:t>
            </a:r>
            <a:r>
              <a:rPr lang="en-US" altLang="zh-CN" dirty="0"/>
              <a:t>, </a:t>
            </a:r>
            <a:r>
              <a:rPr lang="zh-CN" altLang="en-US" dirty="0"/>
              <a:t>人</a:t>
            </a:r>
            <a:r>
              <a:rPr lang="en-US" altLang="zh-CN" dirty="0"/>
              <a:t>, </a:t>
            </a:r>
            <a:r>
              <a:rPr lang="zh-CN" altLang="en-US" dirty="0"/>
              <a:t>工</a:t>
            </a:r>
            <a:r>
              <a:rPr lang="en-US" altLang="zh-CN" dirty="0"/>
              <a:t>, </a:t>
            </a:r>
            <a:r>
              <a:rPr lang="zh-CN" altLang="en-US" dirty="0"/>
              <a:t>智</a:t>
            </a:r>
            <a:r>
              <a:rPr lang="en-US" altLang="zh-CN" dirty="0"/>
              <a:t>, </a:t>
            </a:r>
            <a:r>
              <a:rPr lang="zh-CN" altLang="en-US" dirty="0"/>
              <a:t>能</a:t>
            </a:r>
            <a:r>
              <a:rPr lang="en-US" altLang="zh-CN" dirty="0"/>
              <a:t>]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）增加位置序列 </a:t>
            </a:r>
            <a:r>
              <a:rPr lang="en-US" altLang="zh-CN" dirty="0"/>
              <a:t>P=[1,2,3,4,5,6,7]</a:t>
            </a:r>
          </a:p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）编码：在嵌入层网络，完成对</a:t>
            </a:r>
            <a:r>
              <a:rPr lang="en-US" altLang="zh-CN" dirty="0"/>
              <a:t>S</a:t>
            </a:r>
            <a:r>
              <a:rPr lang="zh-CN" altLang="en-US" dirty="0"/>
              <a:t>和</a:t>
            </a:r>
            <a:r>
              <a:rPr lang="en-US" altLang="zh-CN" dirty="0"/>
              <a:t>P</a:t>
            </a:r>
            <a:r>
              <a:rPr lang="zh-CN" altLang="en-US" dirty="0"/>
              <a:t>的编码工作，然后将</a:t>
            </a:r>
            <a:r>
              <a:rPr lang="en-US" altLang="zh-CN" dirty="0"/>
              <a:t>S</a:t>
            </a:r>
            <a:r>
              <a:rPr lang="zh-CN" altLang="en-US" dirty="0"/>
              <a:t>与</a:t>
            </a:r>
            <a:r>
              <a:rPr lang="en-US" altLang="zh-CN" dirty="0"/>
              <a:t>P</a:t>
            </a:r>
            <a:r>
              <a:rPr lang="zh-CN" altLang="en-US" dirty="0"/>
              <a:t>进行拼接，输出向量 </a:t>
            </a:r>
            <a:r>
              <a:rPr lang="en-US" altLang="zh-CN" dirty="0"/>
              <a:t>X</a:t>
            </a:r>
            <a:r>
              <a:rPr lang="zh-CN" altLang="en-US" dirty="0"/>
              <a:t>。</a:t>
            </a:r>
          </a:p>
        </p:txBody>
      </p:sp>
      <p:sp>
        <p:nvSpPr>
          <p:cNvPr id="34" name="矩形 33"/>
          <p:cNvSpPr/>
          <p:nvPr/>
        </p:nvSpPr>
        <p:spPr bwMode="auto">
          <a:xfrm>
            <a:off x="166646" y="1142984"/>
            <a:ext cx="4786346" cy="528641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矩形 34"/>
          <p:cNvSpPr/>
          <p:nvPr/>
        </p:nvSpPr>
        <p:spPr bwMode="auto">
          <a:xfrm>
            <a:off x="4952992" y="1142984"/>
            <a:ext cx="7072362" cy="528641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381092" y="4000504"/>
            <a:ext cx="54373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S</a:t>
            </a:r>
            <a:r>
              <a:rPr lang="zh-CN" altLang="en-US" sz="1200" b="1" dirty="0">
                <a:solidFill>
                  <a:srgbClr val="FF0000"/>
                </a:solidFill>
              </a:rPr>
              <a:t>、</a:t>
            </a:r>
            <a:r>
              <a:rPr lang="en-US" altLang="zh-CN" sz="1200" b="1" dirty="0">
                <a:solidFill>
                  <a:srgbClr val="FF0000"/>
                </a:solidFill>
              </a:rPr>
              <a:t>P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309654" y="3214686"/>
            <a:ext cx="2872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X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381356" y="4500570"/>
            <a:ext cx="2872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b="1" dirty="0">
                <a:solidFill>
                  <a:srgbClr val="FF0000"/>
                </a:solidFill>
              </a:rPr>
              <a:t>X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666712" y="3429000"/>
            <a:ext cx="1143008" cy="571504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624,&quot;width&quot;:8325}"/>
  <p:tag name="KSO_WM_BEAUTIFY_FLAG" val=""/>
</p:tagLst>
</file>

<file path=ppt/theme/theme1.xml><?xml version="1.0" encoding="utf-8"?>
<a:theme xmlns:a="http://schemas.openxmlformats.org/drawingml/2006/main" name="1_Finance1_p">
  <a:themeElements>
    <a:clrScheme name="自定义 3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FF5050"/>
      </a:accent2>
      <a:accent3>
        <a:srgbClr val="E68422"/>
      </a:accent3>
      <a:accent4>
        <a:srgbClr val="846648"/>
      </a:accent4>
      <a:accent5>
        <a:srgbClr val="63891F"/>
      </a:accent5>
      <a:accent6>
        <a:srgbClr val="B2B2B2"/>
      </a:accent6>
      <a:hlink>
        <a:srgbClr val="3399FF"/>
      </a:hlink>
      <a:folHlink>
        <a:srgbClr val="63891F"/>
      </a:folHlink>
    </a:clrScheme>
    <a:fontScheme name="fon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  <a:txDef>
      <a:spPr bwMode="auto">
        <a:solidFill>
          <a:srgbClr val="92D050"/>
        </a:solidFill>
        <a:ln w="9525" cap="flat" cmpd="sng" algn="ctr">
          <a:solidFill>
            <a:srgbClr val="217BB2">
              <a:shade val="95000"/>
              <a:satMod val="105000"/>
            </a:srgbClr>
          </a:solidFill>
          <a:prstDash val="solid"/>
          <a:headEnd/>
          <a:tailEnd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a:spPr>
      <a:bodyPr vert="eaVert" lIns="18000" rIns="18000" anchor="ctr"/>
      <a:lstStyle>
        <a:defPPr marL="0" marR="0" indent="0" algn="ctr" defTabSz="914400" eaLnBrk="0" fontAlgn="base" latinLnBrk="0" hangingPunct="0">
          <a:lnSpc>
            <a:spcPct val="120000"/>
          </a:lnSpc>
          <a:spcBef>
            <a:spcPts val="600"/>
          </a:spcBef>
          <a:spcAft>
            <a:spcPct val="0"/>
          </a:spcAft>
          <a:buClrTx/>
          <a:buSzTx/>
          <a:buFontTx/>
          <a:buNone/>
          <a:tabLst/>
          <a:defRPr kumimoji="0" sz="2400" b="1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楷体" pitchFamily="49" charset="-122"/>
            <a:ea typeface="楷体" pitchFamily="49" charset="-122"/>
            <a:cs typeface="Times New Roman" pitchFamily="18" charset="0"/>
          </a:defRPr>
        </a:defPPr>
      </a:lstStyle>
    </a:txDef>
  </a:objectDefaults>
  <a:extraClrSchemeLst>
    <a:extraClrScheme>
      <a:clrScheme name="Finance1_p 1">
        <a:dk1>
          <a:srgbClr val="000000"/>
        </a:dk1>
        <a:lt1>
          <a:srgbClr val="FFFFFF"/>
        </a:lt1>
        <a:dk2>
          <a:srgbClr val="294E91"/>
        </a:dk2>
        <a:lt2>
          <a:srgbClr val="969696"/>
        </a:lt2>
        <a:accent1>
          <a:srgbClr val="8CBE00"/>
        </a:accent1>
        <a:accent2>
          <a:srgbClr val="809DD0"/>
        </a:accent2>
        <a:accent3>
          <a:srgbClr val="FFFFFF"/>
        </a:accent3>
        <a:accent4>
          <a:srgbClr val="000000"/>
        </a:accent4>
        <a:accent5>
          <a:srgbClr val="C5DBAA"/>
        </a:accent5>
        <a:accent6>
          <a:srgbClr val="738EBC"/>
        </a:accent6>
        <a:hlink>
          <a:srgbClr val="7FAD7F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e1_p 2">
        <a:dk1>
          <a:srgbClr val="000000"/>
        </a:dk1>
        <a:lt1>
          <a:srgbClr val="FFFFFF"/>
        </a:lt1>
        <a:dk2>
          <a:srgbClr val="1C4C80"/>
        </a:dk2>
        <a:lt2>
          <a:srgbClr val="969696"/>
        </a:lt2>
        <a:accent1>
          <a:srgbClr val="317A43"/>
        </a:accent1>
        <a:accent2>
          <a:srgbClr val="A8C28E"/>
        </a:accent2>
        <a:accent3>
          <a:srgbClr val="FFFFFF"/>
        </a:accent3>
        <a:accent4>
          <a:srgbClr val="000000"/>
        </a:accent4>
        <a:accent5>
          <a:srgbClr val="ADBEB0"/>
        </a:accent5>
        <a:accent6>
          <a:srgbClr val="98B080"/>
        </a:accent6>
        <a:hlink>
          <a:srgbClr val="C0B24E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e1_p 3">
        <a:dk1>
          <a:srgbClr val="000000"/>
        </a:dk1>
        <a:lt1>
          <a:srgbClr val="FFFFFF"/>
        </a:lt1>
        <a:dk2>
          <a:srgbClr val="2D2D9D"/>
        </a:dk2>
        <a:lt2>
          <a:srgbClr val="969696"/>
        </a:lt2>
        <a:accent1>
          <a:srgbClr val="1A71B2"/>
        </a:accent1>
        <a:accent2>
          <a:srgbClr val="AAAA54"/>
        </a:accent2>
        <a:accent3>
          <a:srgbClr val="FFFFFF"/>
        </a:accent3>
        <a:accent4>
          <a:srgbClr val="000000"/>
        </a:accent4>
        <a:accent5>
          <a:srgbClr val="ABBBD5"/>
        </a:accent5>
        <a:accent6>
          <a:srgbClr val="9A9A4B"/>
        </a:accent6>
        <a:hlink>
          <a:srgbClr val="678BC1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40633</TotalTime>
  <Words>1086</Words>
  <Application>Microsoft Macintosh PowerPoint</Application>
  <PresentationFormat>宽屏</PresentationFormat>
  <Paragraphs>153</Paragraphs>
  <Slides>22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楷体</vt:lpstr>
      <vt:lpstr>微软雅黑</vt:lpstr>
      <vt:lpstr>Arial</vt:lpstr>
      <vt:lpstr>Arial</vt:lpstr>
      <vt:lpstr>Calibri</vt:lpstr>
      <vt:lpstr>Times New Roman</vt:lpstr>
      <vt:lpstr>Verdana</vt:lpstr>
      <vt:lpstr>Wingdings</vt:lpstr>
      <vt:lpstr>1_Finance1_p</vt:lpstr>
      <vt:lpstr>自然语言处理建模 Transformer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三种模型</vt:lpstr>
      <vt:lpstr>PowerPoint 演示文稿</vt:lpstr>
      <vt:lpstr>GPT</vt:lpstr>
      <vt:lpstr>PowerPoint 演示文稿</vt:lpstr>
      <vt:lpstr>PowerPoint 演示文稿</vt:lpstr>
    </vt:vector>
  </TitlesOfParts>
  <Company>center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text to go here</dc:title>
  <dc:creator>陆源</dc:creator>
  <cp:lastModifiedBy>Microsoft Office User</cp:lastModifiedBy>
  <cp:revision>3113</cp:revision>
  <dcterms:created xsi:type="dcterms:W3CDTF">2011-07-06T02:52:27Z</dcterms:created>
  <dcterms:modified xsi:type="dcterms:W3CDTF">2024-12-08T13:01:23Z</dcterms:modified>
</cp:coreProperties>
</file>